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420" r:id="rId5"/>
    <p:sldId id="279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452" r:id="rId23"/>
    <p:sldId id="453" r:id="rId24"/>
    <p:sldId id="454" r:id="rId25"/>
    <p:sldId id="455" r:id="rId26"/>
    <p:sldId id="460" r:id="rId27"/>
    <p:sldId id="461" r:id="rId28"/>
    <p:sldId id="462" r:id="rId29"/>
    <p:sldId id="463" r:id="rId30"/>
    <p:sldId id="456" r:id="rId31"/>
    <p:sldId id="458" r:id="rId32"/>
    <p:sldId id="457" r:id="rId33"/>
    <p:sldId id="459" r:id="rId34"/>
  </p:sldIdLst>
  <p:sldSz cx="9144000" cy="6858000" type="screen4x3"/>
  <p:notesSz cx="7077075" cy="9028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rison, Theodore  - HSD" initials="KT-H" lastIdx="0" clrIdx="0"/>
  <p:cmAuthor id="1" name="Angie Stark" initials="AS" lastIdx="1" clrIdx="1">
    <p:extLst>
      <p:ext uri="{19B8F6BF-5375-455C-9EA6-DF929625EA0E}">
        <p15:presenceInfo xmlns:p15="http://schemas.microsoft.com/office/powerpoint/2012/main" userId="S::angiestark@execadmin.com::f92f3643-5479-4075-9221-e0321c7465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2B52B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3" autoAdjust="0"/>
    <p:restoredTop sz="95226" autoAdjust="0"/>
  </p:normalViewPr>
  <p:slideViewPr>
    <p:cSldViewPr>
      <p:cViewPr varScale="1">
        <p:scale>
          <a:sx n="143" d="100"/>
          <a:sy n="143" d="100"/>
        </p:scale>
        <p:origin x="15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0301D13-58B9-4D95-9B93-4AAA8E38C4F1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1113" y="676275"/>
            <a:ext cx="4514850" cy="338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3F444ED-6192-4E4C-B9D3-3D6637C8B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6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465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1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1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D40-A767-4D57-9C94-72247FE2C2E7}" type="datetime1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1B0-52E1-4D8F-9804-0C5A7A44787F}" type="datetime1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5CE6-B5F4-42C4-9DAF-7E9A29DD83F4}" type="datetime1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491-C880-4777-B276-B3CC4E0C0063}" type="datetime1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01-470B-4DCC-937E-AF3230228678}" type="datetime1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9308-F1A4-4118-8DCA-36F7345AC7B6}" type="datetime1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E226-13F3-4BC2-B49B-B751DF8B3F5F}" type="datetime1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590-E040-455C-9D15-DB4A0F4981B5}" type="datetime1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09C2-F9D3-4161-94F0-AB552811E977}" type="datetime1">
              <a:rPr lang="en-US" smtClean="0"/>
              <a:t>5/5/22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1CE3-4F38-4EE0-9821-17AFB90EEDB9}" type="datetime1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E1FDA-384E-4CA4-AE26-F111F199CB65}" type="datetime1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34304-F48C-4561-AC30-37A1933BD28C}" type="datetime1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A40BF3-8769-AC4A-983B-C3184D778863}"/>
              </a:ext>
            </a:extLst>
          </p:cNvPr>
          <p:cNvSpPr txBox="1"/>
          <p:nvPr/>
        </p:nvSpPr>
        <p:spPr>
          <a:xfrm>
            <a:off x="1524000" y="2731014"/>
            <a:ext cx="6400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000" b="1" dirty="0">
                <a:solidFill>
                  <a:srgbClr val="002060"/>
                </a:solidFill>
                <a:latin typeface="Amasis MT Pro" panose="02040504050005020304" pitchFamily="18" charset="77"/>
              </a:rPr>
              <a:t>The TOGETHER Adaptive Platform Trial </a:t>
            </a:r>
            <a:br>
              <a:rPr lang="en-CA" sz="4000" b="1" dirty="0">
                <a:solidFill>
                  <a:srgbClr val="002060"/>
                </a:solidFill>
                <a:latin typeface="Amasis MT Pro" panose="02040504050005020304" pitchFamily="18" charset="77"/>
              </a:rPr>
            </a:br>
            <a:br>
              <a:rPr lang="en-US" sz="4000" b="1" dirty="0">
                <a:solidFill>
                  <a:srgbClr val="002060"/>
                </a:solidFill>
                <a:latin typeface="Amasis MT Pro" panose="02040504050005020304" pitchFamily="18" charset="77"/>
              </a:rPr>
            </a:br>
            <a:endParaRPr lang="en-BS" sz="4000" b="1" dirty="0">
              <a:solidFill>
                <a:srgbClr val="002060"/>
              </a:solidFill>
              <a:latin typeface="Amasis MT Pro" panose="02040504050005020304" pitchFamily="18" charset="77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704ECB8-5DCE-0442-9682-E43C1045FA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4136556"/>
            <a:ext cx="2438400" cy="243840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2387934-8173-F349-9BDC-61156F225F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758" y="4458569"/>
            <a:ext cx="1538385" cy="132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4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FF9838E-C5E2-7248-B786-770E128B7FAB}"/>
              </a:ext>
            </a:extLst>
          </p:cNvPr>
          <p:cNvSpPr txBox="1">
            <a:spLocks/>
          </p:cNvSpPr>
          <p:nvPr/>
        </p:nvSpPr>
        <p:spPr>
          <a:xfrm>
            <a:off x="-437357" y="1406387"/>
            <a:ext cx="10018713" cy="17525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Platform Adaptive Trials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43170D23-7CD5-1F46-9F8F-2F05FA8DE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06" y="2150165"/>
            <a:ext cx="864058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86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A5AA0E4-8DCE-574E-B714-ED774ABB0613}"/>
              </a:ext>
            </a:extLst>
          </p:cNvPr>
          <p:cNvSpPr txBox="1">
            <a:spLocks/>
          </p:cNvSpPr>
          <p:nvPr/>
        </p:nvSpPr>
        <p:spPr>
          <a:xfrm>
            <a:off x="-551657" y="1524000"/>
            <a:ext cx="10018713" cy="17525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Highly Efficient Clinical Trials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6C3CF4-DE64-E444-A49B-7C9CC4054326}"/>
              </a:ext>
            </a:extLst>
          </p:cNvPr>
          <p:cNvSpPr txBox="1">
            <a:spLocks/>
          </p:cNvSpPr>
          <p:nvPr/>
        </p:nvSpPr>
        <p:spPr>
          <a:xfrm>
            <a:off x="533400" y="2514600"/>
            <a:ext cx="8481025" cy="30815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/>
              <a:t>Know your epidemic (power)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Model expected and unexpected measurements in trials (simulations)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Be open to change (adaptive)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Have a plan for what comes after you have answered your primary question (perpetual trials)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Leave a footprint (education)</a:t>
            </a:r>
          </a:p>
        </p:txBody>
      </p:sp>
    </p:spTree>
    <p:extLst>
      <p:ext uri="{BB962C8B-B14F-4D97-AF65-F5344CB8AC3E}">
        <p14:creationId xmlns:p14="http://schemas.microsoft.com/office/powerpoint/2010/main" val="259478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F14EC8F-C8A2-0541-B9F9-F554296AB948}"/>
              </a:ext>
            </a:extLst>
          </p:cNvPr>
          <p:cNvSpPr txBox="1">
            <a:spLocks/>
          </p:cNvSpPr>
          <p:nvPr/>
        </p:nvSpPr>
        <p:spPr>
          <a:xfrm>
            <a:off x="0" y="1502590"/>
            <a:ext cx="3549121" cy="4849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Trial Setting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3B10F73-11DB-CC4F-BACE-2AE0A58ECB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115" y="1421296"/>
            <a:ext cx="5998569" cy="51054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2FB4483-CA44-4D49-BF7D-6EE85C907F61}"/>
              </a:ext>
            </a:extLst>
          </p:cNvPr>
          <p:cNvSpPr txBox="1">
            <a:spLocks/>
          </p:cNvSpPr>
          <p:nvPr/>
        </p:nvSpPr>
        <p:spPr>
          <a:xfrm>
            <a:off x="400430" y="2553863"/>
            <a:ext cx="3234532" cy="4023996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Clinical Sites In Minas Gerais:</a:t>
            </a:r>
          </a:p>
          <a:p>
            <a:pPr>
              <a:buFont typeface="+mj-lt"/>
              <a:buAutoNum type="arabicPeriod"/>
            </a:pPr>
            <a:r>
              <a:rPr lang="en-CA" dirty="0" err="1">
                <a:solidFill>
                  <a:srgbClr val="846700"/>
                </a:solidFill>
                <a:latin typeface="+mj-lt"/>
              </a:rPr>
              <a:t>Sete</a:t>
            </a:r>
            <a:r>
              <a:rPr lang="en-CA" dirty="0">
                <a:solidFill>
                  <a:srgbClr val="846700"/>
                </a:solidFill>
                <a:latin typeface="+mj-lt"/>
              </a:rPr>
              <a:t> </a:t>
            </a:r>
            <a:r>
              <a:rPr lang="en-CA" dirty="0" err="1">
                <a:solidFill>
                  <a:srgbClr val="846700"/>
                </a:solidFill>
                <a:latin typeface="+mj-lt"/>
              </a:rPr>
              <a:t>Lagoas</a:t>
            </a:r>
            <a:endParaRPr lang="en-CA" dirty="0">
              <a:solidFill>
                <a:srgbClr val="846700"/>
              </a:solidFill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CA" dirty="0" err="1">
                <a:solidFill>
                  <a:srgbClr val="846700"/>
                </a:solidFill>
                <a:latin typeface="+mj-lt"/>
              </a:rPr>
              <a:t>Ibirité</a:t>
            </a:r>
            <a:endParaRPr lang="en-CA" dirty="0">
              <a:solidFill>
                <a:srgbClr val="846700"/>
              </a:solidFill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CA" dirty="0" err="1">
                <a:solidFill>
                  <a:srgbClr val="846700"/>
                </a:solidFill>
                <a:latin typeface="+mj-lt"/>
              </a:rPr>
              <a:t>Brumadinho</a:t>
            </a:r>
            <a:endParaRPr lang="en-CA" dirty="0">
              <a:solidFill>
                <a:srgbClr val="846700"/>
              </a:solidFill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CA" dirty="0">
                <a:solidFill>
                  <a:srgbClr val="846700"/>
                </a:solidFill>
                <a:latin typeface="+mj-lt"/>
              </a:rPr>
              <a:t>Governador Valadares</a:t>
            </a:r>
          </a:p>
          <a:p>
            <a:pPr>
              <a:buFont typeface="+mj-lt"/>
              <a:buAutoNum type="arabicPeriod"/>
            </a:pPr>
            <a:r>
              <a:rPr lang="en-CA" dirty="0">
                <a:solidFill>
                  <a:srgbClr val="846700"/>
                </a:solidFill>
                <a:latin typeface="+mj-lt"/>
              </a:rPr>
              <a:t>Montes Claros</a:t>
            </a:r>
          </a:p>
          <a:p>
            <a:pPr>
              <a:buFont typeface="+mj-lt"/>
              <a:buAutoNum type="arabicPeriod"/>
            </a:pPr>
            <a:r>
              <a:rPr lang="en-CA" dirty="0">
                <a:solidFill>
                  <a:srgbClr val="846700"/>
                </a:solidFill>
                <a:latin typeface="+mj-lt"/>
              </a:rPr>
              <a:t>Nova Lima</a:t>
            </a:r>
          </a:p>
          <a:p>
            <a:pPr>
              <a:buFont typeface="+mj-lt"/>
              <a:buAutoNum type="arabicPeriod"/>
            </a:pPr>
            <a:r>
              <a:rPr lang="en-CA" dirty="0">
                <a:solidFill>
                  <a:srgbClr val="846700"/>
                </a:solidFill>
                <a:latin typeface="+mj-lt"/>
              </a:rPr>
              <a:t>Santa </a:t>
            </a:r>
            <a:r>
              <a:rPr lang="en-CA" dirty="0" err="1">
                <a:solidFill>
                  <a:srgbClr val="846700"/>
                </a:solidFill>
                <a:latin typeface="+mj-lt"/>
              </a:rPr>
              <a:t>Luzia</a:t>
            </a:r>
            <a:endParaRPr lang="en-CA" dirty="0">
              <a:solidFill>
                <a:srgbClr val="846700"/>
              </a:solidFill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CA" dirty="0" err="1">
                <a:solidFill>
                  <a:srgbClr val="846700"/>
                </a:solidFill>
                <a:latin typeface="+mj-lt"/>
              </a:rPr>
              <a:t>Ouro</a:t>
            </a:r>
            <a:r>
              <a:rPr lang="en-CA" dirty="0">
                <a:solidFill>
                  <a:srgbClr val="846700"/>
                </a:solidFill>
                <a:latin typeface="+mj-lt"/>
              </a:rPr>
              <a:t> Preto</a:t>
            </a:r>
          </a:p>
          <a:p>
            <a:pPr>
              <a:buFont typeface="+mj-lt"/>
              <a:buAutoNum type="arabicPeriod"/>
            </a:pPr>
            <a:r>
              <a:rPr lang="en-CA" dirty="0">
                <a:solidFill>
                  <a:srgbClr val="846700"/>
                </a:solidFill>
                <a:ea typeface="Calibri" panose="020F0502020204030204" pitchFamily="34" charset="0"/>
              </a:rPr>
              <a:t>Belo Horizonte</a:t>
            </a:r>
          </a:p>
          <a:p>
            <a:pPr>
              <a:buFont typeface="+mj-lt"/>
              <a:buAutoNum type="arabicPeriod"/>
            </a:pPr>
            <a:r>
              <a:rPr lang="en-CA" dirty="0">
                <a:solidFill>
                  <a:srgbClr val="846700"/>
                </a:solidFill>
              </a:rPr>
              <a:t> </a:t>
            </a:r>
            <a:r>
              <a:rPr lang="en-CA" dirty="0" err="1">
                <a:solidFill>
                  <a:srgbClr val="846700"/>
                </a:solidFill>
              </a:rPr>
              <a:t>Betim</a:t>
            </a:r>
            <a:endParaRPr lang="en-CA" dirty="0">
              <a:solidFill>
                <a:srgbClr val="846700"/>
              </a:solidFill>
            </a:endParaRPr>
          </a:p>
          <a:p>
            <a:pPr>
              <a:buFont typeface="+mj-lt"/>
              <a:buAutoNum type="arabicPeriod"/>
            </a:pPr>
            <a:r>
              <a:rPr lang="en-CA" dirty="0">
                <a:solidFill>
                  <a:srgbClr val="846700"/>
                </a:solidFill>
              </a:rPr>
              <a:t>Santa Casa de </a:t>
            </a:r>
            <a:r>
              <a:rPr lang="en-CA" dirty="0" err="1">
                <a:solidFill>
                  <a:srgbClr val="846700"/>
                </a:solidFill>
              </a:rPr>
              <a:t>Misericórdia</a:t>
            </a:r>
            <a:r>
              <a:rPr lang="en-CA" dirty="0">
                <a:solidFill>
                  <a:srgbClr val="846700"/>
                </a:solidFill>
              </a:rPr>
              <a:t> </a:t>
            </a:r>
            <a:r>
              <a:rPr lang="en-CA" dirty="0" err="1">
                <a:solidFill>
                  <a:srgbClr val="846700"/>
                </a:solidFill>
              </a:rPr>
              <a:t>Sabará</a:t>
            </a:r>
            <a:endParaRPr lang="en-CA" dirty="0">
              <a:solidFill>
                <a:srgbClr val="846700"/>
              </a:solidFill>
            </a:endParaRPr>
          </a:p>
          <a:p>
            <a:pPr>
              <a:buFont typeface="+mj-lt"/>
              <a:buAutoNum type="arabicPeriod"/>
            </a:pPr>
            <a:r>
              <a:rPr lang="en-CA" dirty="0">
                <a:solidFill>
                  <a:srgbClr val="846700"/>
                </a:solidFill>
              </a:rPr>
              <a:t>Igarapé</a:t>
            </a:r>
          </a:p>
          <a:p>
            <a:endParaRPr lang="en-CA" dirty="0">
              <a:latin typeface="Segoe UI" panose="020B0502040204020203" pitchFamily="34" charset="0"/>
            </a:endParaRPr>
          </a:p>
          <a:p>
            <a:endParaRPr lang="en-CA" dirty="0">
              <a:latin typeface="Segoe UI" panose="020B0502040204020203" pitchFamily="34" charset="0"/>
            </a:endParaRP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07378C1-17F6-8943-B2B0-C62D54CD3684}"/>
              </a:ext>
            </a:extLst>
          </p:cNvPr>
          <p:cNvCxnSpPr>
            <a:cxnSpLocks/>
          </p:cNvCxnSpPr>
          <p:nvPr/>
        </p:nvCxnSpPr>
        <p:spPr>
          <a:xfrm>
            <a:off x="2559953" y="4078897"/>
            <a:ext cx="4935893" cy="1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197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EE6C15-2EF5-C44D-9B2F-7D82A72DC1EF}"/>
              </a:ext>
            </a:extLst>
          </p:cNvPr>
          <p:cNvSpPr txBox="1">
            <a:spLocks/>
          </p:cNvSpPr>
          <p:nvPr/>
        </p:nvSpPr>
        <p:spPr>
          <a:xfrm>
            <a:off x="-437357" y="1636776"/>
            <a:ext cx="10018713" cy="10302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Inclusion Criteria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502CD3-37DB-0048-A779-0B8AD38AD740}"/>
              </a:ext>
            </a:extLst>
          </p:cNvPr>
          <p:cNvSpPr txBox="1">
            <a:spLocks/>
          </p:cNvSpPr>
          <p:nvPr/>
        </p:nvSpPr>
        <p:spPr>
          <a:xfrm>
            <a:off x="533400" y="2618284"/>
            <a:ext cx="8354353" cy="355480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indent="-542925">
              <a:buFont typeface="Arial" pitchFamily="34" charset="0"/>
              <a:buAutoNum type="arabicPeriod"/>
            </a:pPr>
            <a:r>
              <a:rPr lang="en-CA" sz="2200" dirty="0"/>
              <a:t>Patients over the age of 18</a:t>
            </a:r>
          </a:p>
          <a:p>
            <a:pPr marL="542925" indent="-542925">
              <a:buFont typeface="Arial" pitchFamily="34" charset="0"/>
              <a:buAutoNum type="arabicPeriod"/>
            </a:pPr>
            <a:r>
              <a:rPr lang="en-CA" sz="2200" dirty="0"/>
              <a:t>Presenting to an outpatient care setting with an acute clinical condition consistent with COVID-19 and symptoms beginning within 7 days of the screening date </a:t>
            </a:r>
          </a:p>
          <a:p>
            <a:pPr marL="542925" indent="-542925">
              <a:buFont typeface="Arial" pitchFamily="34" charset="0"/>
              <a:buAutoNum type="arabicPeriod"/>
            </a:pPr>
            <a:r>
              <a:rPr lang="en-CA" sz="2200" dirty="0"/>
              <a:t>Positive rapid test for SARS-CoV-2 antigen</a:t>
            </a:r>
          </a:p>
          <a:p>
            <a:pPr marL="542925" indent="-542925">
              <a:buFont typeface="Arial" pitchFamily="34" charset="0"/>
              <a:buAutoNum type="arabicPeriod"/>
            </a:pPr>
            <a:r>
              <a:rPr lang="en-CA" sz="2200" dirty="0"/>
              <a:t>At least one additional criterion for high-risk</a:t>
            </a:r>
          </a:p>
        </p:txBody>
      </p:sp>
    </p:spTree>
    <p:extLst>
      <p:ext uri="{BB962C8B-B14F-4D97-AF65-F5344CB8AC3E}">
        <p14:creationId xmlns:p14="http://schemas.microsoft.com/office/powerpoint/2010/main" val="2103013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F700C5D-94C2-CB4B-AB3D-84A72D0ABE77}"/>
              </a:ext>
            </a:extLst>
          </p:cNvPr>
          <p:cNvSpPr txBox="1">
            <a:spLocks/>
          </p:cNvSpPr>
          <p:nvPr/>
        </p:nvSpPr>
        <p:spPr>
          <a:xfrm>
            <a:off x="-304800" y="1676401"/>
            <a:ext cx="10018713" cy="17525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Statistical approach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7EA8C1-3E46-B949-8A78-3615802AE6CC}"/>
              </a:ext>
            </a:extLst>
          </p:cNvPr>
          <p:cNvSpPr txBox="1">
            <a:spLocks/>
          </p:cNvSpPr>
          <p:nvPr/>
        </p:nvSpPr>
        <p:spPr>
          <a:xfrm>
            <a:off x="609600" y="2819400"/>
            <a:ext cx="7924800" cy="31242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/>
              <a:t>Bayesian model for primary outcomes</a:t>
            </a:r>
          </a:p>
          <a:p>
            <a:pPr lvl="1"/>
            <a:r>
              <a:rPr lang="en-US" sz="2500" dirty="0"/>
              <a:t>Bayes models are driven by probabilities, not thresholds of significance</a:t>
            </a:r>
          </a:p>
          <a:p>
            <a:pPr marL="0" indent="0">
              <a:buFont typeface="Arial" pitchFamily="34" charset="0"/>
              <a:buNone/>
            </a:pPr>
            <a:endParaRPr lang="en-US" sz="2500" dirty="0"/>
          </a:p>
          <a:p>
            <a:r>
              <a:rPr lang="en-US" sz="2500" dirty="0"/>
              <a:t>Decisions to stop, proceed, or make changes by a blinded DSMB</a:t>
            </a:r>
          </a:p>
        </p:txBody>
      </p:sp>
    </p:spTree>
    <p:extLst>
      <p:ext uri="{BB962C8B-B14F-4D97-AF65-F5344CB8AC3E}">
        <p14:creationId xmlns:p14="http://schemas.microsoft.com/office/powerpoint/2010/main" val="1710227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28600"/>
            <a:ext cx="3581400" cy="1062100"/>
          </a:xfrm>
          <a:prstGeom prst="rect">
            <a:avLst/>
          </a:prstGeom>
        </p:spPr>
      </p:pic>
      <p:sp>
        <p:nvSpPr>
          <p:cNvPr id="4" name="Arrow: Right 60">
            <a:extLst>
              <a:ext uri="{FF2B5EF4-FFF2-40B4-BE49-F238E27FC236}">
                <a16:creationId xmlns:a16="http://schemas.microsoft.com/office/drawing/2014/main" id="{8AAD7609-5CD8-2A4A-BF6F-9655CDD31E41}"/>
              </a:ext>
            </a:extLst>
          </p:cNvPr>
          <p:cNvSpPr/>
          <p:nvPr/>
        </p:nvSpPr>
        <p:spPr>
          <a:xfrm>
            <a:off x="5464882" y="2722450"/>
            <a:ext cx="1187025" cy="1132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59">
            <a:extLst>
              <a:ext uri="{FF2B5EF4-FFF2-40B4-BE49-F238E27FC236}">
                <a16:creationId xmlns:a16="http://schemas.microsoft.com/office/drawing/2014/main" id="{931DA4D7-62BA-1046-8DCD-386853AF64CE}"/>
              </a:ext>
            </a:extLst>
          </p:cNvPr>
          <p:cNvSpPr/>
          <p:nvPr/>
        </p:nvSpPr>
        <p:spPr>
          <a:xfrm>
            <a:off x="5448757" y="2369585"/>
            <a:ext cx="2042574" cy="10792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1806CC-49C8-ED42-8B90-4DB61EEE853C}"/>
              </a:ext>
            </a:extLst>
          </p:cNvPr>
          <p:cNvCxnSpPr>
            <a:cxnSpLocks/>
          </p:cNvCxnSpPr>
          <p:nvPr/>
        </p:nvCxnSpPr>
        <p:spPr>
          <a:xfrm>
            <a:off x="5834242" y="1596308"/>
            <a:ext cx="0" cy="39664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Right 52">
            <a:extLst>
              <a:ext uri="{FF2B5EF4-FFF2-40B4-BE49-F238E27FC236}">
                <a16:creationId xmlns:a16="http://schemas.microsoft.com/office/drawing/2014/main" id="{9D10CFC9-5441-6242-8DC7-66D5BC69B4CD}"/>
              </a:ext>
            </a:extLst>
          </p:cNvPr>
          <p:cNvSpPr/>
          <p:nvPr/>
        </p:nvSpPr>
        <p:spPr>
          <a:xfrm>
            <a:off x="3513180" y="3584786"/>
            <a:ext cx="2321062" cy="10863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42">
            <a:extLst>
              <a:ext uri="{FF2B5EF4-FFF2-40B4-BE49-F238E27FC236}">
                <a16:creationId xmlns:a16="http://schemas.microsoft.com/office/drawing/2014/main" id="{8431C13F-16E4-FC40-A1B6-17124DCB4972}"/>
              </a:ext>
            </a:extLst>
          </p:cNvPr>
          <p:cNvSpPr/>
          <p:nvPr/>
        </p:nvSpPr>
        <p:spPr>
          <a:xfrm>
            <a:off x="3147112" y="3113906"/>
            <a:ext cx="2682832" cy="11730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41">
            <a:extLst>
              <a:ext uri="{FF2B5EF4-FFF2-40B4-BE49-F238E27FC236}">
                <a16:creationId xmlns:a16="http://schemas.microsoft.com/office/drawing/2014/main" id="{251849F2-DDB5-0646-8914-5D7A051185B6}"/>
              </a:ext>
            </a:extLst>
          </p:cNvPr>
          <p:cNvSpPr/>
          <p:nvPr/>
        </p:nvSpPr>
        <p:spPr>
          <a:xfrm>
            <a:off x="3185641" y="4031829"/>
            <a:ext cx="2087990" cy="11098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38">
            <a:extLst>
              <a:ext uri="{FF2B5EF4-FFF2-40B4-BE49-F238E27FC236}">
                <a16:creationId xmlns:a16="http://schemas.microsoft.com/office/drawing/2014/main" id="{5627D05A-DD97-EA42-9E61-423C509218E9}"/>
              </a:ext>
            </a:extLst>
          </p:cNvPr>
          <p:cNvSpPr/>
          <p:nvPr/>
        </p:nvSpPr>
        <p:spPr>
          <a:xfrm>
            <a:off x="566022" y="5161837"/>
            <a:ext cx="7436019" cy="1350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FA2C44-B18B-8C46-AD27-7B884BAF8B37}"/>
              </a:ext>
            </a:extLst>
          </p:cNvPr>
          <p:cNvGrpSpPr/>
          <p:nvPr/>
        </p:nvGrpSpPr>
        <p:grpSpPr>
          <a:xfrm>
            <a:off x="228600" y="1676400"/>
            <a:ext cx="2859283" cy="4285552"/>
            <a:chOff x="1526675" y="1632333"/>
            <a:chExt cx="2859283" cy="428555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733BA16-C48F-9546-8947-ADA10881851C}"/>
                </a:ext>
              </a:extLst>
            </p:cNvPr>
            <p:cNvCxnSpPr>
              <a:cxnSpLocks/>
            </p:cNvCxnSpPr>
            <p:nvPr/>
          </p:nvCxnSpPr>
          <p:spPr>
            <a:xfrm>
              <a:off x="1916665" y="1632333"/>
              <a:ext cx="3" cy="388697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F16E3E-BAAA-5B47-9171-0FC60154D367}"/>
                </a:ext>
              </a:extLst>
            </p:cNvPr>
            <p:cNvCxnSpPr>
              <a:cxnSpLocks/>
            </p:cNvCxnSpPr>
            <p:nvPr/>
          </p:nvCxnSpPr>
          <p:spPr>
            <a:xfrm>
              <a:off x="3952092" y="1632333"/>
              <a:ext cx="3" cy="388697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00360B-5348-4E41-96F3-EEBA29F9A9B2}"/>
                </a:ext>
              </a:extLst>
            </p:cNvPr>
            <p:cNvCxnSpPr>
              <a:cxnSpLocks/>
            </p:cNvCxnSpPr>
            <p:nvPr/>
          </p:nvCxnSpPr>
          <p:spPr>
            <a:xfrm>
              <a:off x="1920490" y="4809365"/>
              <a:ext cx="193955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57A2540-D329-A142-9014-80EA519C9007}"/>
                </a:ext>
              </a:extLst>
            </p:cNvPr>
            <p:cNvCxnSpPr>
              <a:cxnSpLocks/>
            </p:cNvCxnSpPr>
            <p:nvPr/>
          </p:nvCxnSpPr>
          <p:spPr>
            <a:xfrm>
              <a:off x="1920490" y="4389028"/>
              <a:ext cx="193955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2160CB0-5653-2C4E-A017-A9E79B526A99}"/>
                </a:ext>
              </a:extLst>
            </p:cNvPr>
            <p:cNvSpPr/>
            <p:nvPr/>
          </p:nvSpPr>
          <p:spPr>
            <a:xfrm>
              <a:off x="3860045" y="4292284"/>
              <a:ext cx="179827" cy="15886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7CB95B-A122-D94F-88B1-9D23D9BF2FF0}"/>
                </a:ext>
              </a:extLst>
            </p:cNvPr>
            <p:cNvSpPr/>
            <p:nvPr/>
          </p:nvSpPr>
          <p:spPr>
            <a:xfrm>
              <a:off x="3860043" y="4753205"/>
              <a:ext cx="179827" cy="15886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5057B81-8D64-5047-B93B-9EBE8A2F0BD3}"/>
                </a:ext>
              </a:extLst>
            </p:cNvPr>
            <p:cNvSpPr/>
            <p:nvPr/>
          </p:nvSpPr>
          <p:spPr>
            <a:xfrm>
              <a:off x="1830575" y="4292284"/>
              <a:ext cx="179827" cy="158862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A9DD122-3863-3F47-8560-4C2251FFD135}"/>
                </a:ext>
              </a:extLst>
            </p:cNvPr>
            <p:cNvSpPr/>
            <p:nvPr/>
          </p:nvSpPr>
          <p:spPr>
            <a:xfrm>
              <a:off x="1830574" y="4719562"/>
              <a:ext cx="179827" cy="158862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77A1C26-ED63-C548-9B95-541E2D59F1D2}"/>
                </a:ext>
              </a:extLst>
            </p:cNvPr>
            <p:cNvSpPr/>
            <p:nvPr/>
          </p:nvSpPr>
          <p:spPr>
            <a:xfrm>
              <a:off x="1830574" y="5098255"/>
              <a:ext cx="179827" cy="158862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8F3C07-827F-4343-B7D2-B45B37338075}"/>
                </a:ext>
              </a:extLst>
            </p:cNvPr>
            <p:cNvSpPr txBox="1"/>
            <p:nvPr/>
          </p:nvSpPr>
          <p:spPr>
            <a:xfrm>
              <a:off x="2048937" y="4874844"/>
              <a:ext cx="1939555" cy="360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Placebo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32227D-D0A5-EE4D-A691-BEE32E2AA3CB}"/>
                </a:ext>
              </a:extLst>
            </p:cNvPr>
            <p:cNvSpPr txBox="1"/>
            <p:nvPr/>
          </p:nvSpPr>
          <p:spPr>
            <a:xfrm>
              <a:off x="2048937" y="4503759"/>
              <a:ext cx="19395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LPV/r</a:t>
              </a:r>
              <a:r>
                <a:rPr lang="en-US" sz="12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69E2CE-4C84-9942-98DC-795270729312}"/>
                </a:ext>
              </a:extLst>
            </p:cNvPr>
            <p:cNvSpPr txBox="1"/>
            <p:nvPr/>
          </p:nvSpPr>
          <p:spPr>
            <a:xfrm>
              <a:off x="2048937" y="4085264"/>
              <a:ext cx="19395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HCQ</a:t>
              </a:r>
              <a:r>
                <a:rPr lang="en-US" sz="12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86DBBA-4C59-1A4C-AD4A-591D7C62ED3F}"/>
                </a:ext>
              </a:extLst>
            </p:cNvPr>
            <p:cNvSpPr txBox="1"/>
            <p:nvPr/>
          </p:nvSpPr>
          <p:spPr>
            <a:xfrm>
              <a:off x="1526675" y="5519312"/>
              <a:ext cx="1489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June 2020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A960D2-CB7B-264A-A119-605E481F8070}"/>
                </a:ext>
              </a:extLst>
            </p:cNvPr>
            <p:cNvSpPr txBox="1"/>
            <p:nvPr/>
          </p:nvSpPr>
          <p:spPr>
            <a:xfrm>
              <a:off x="2895968" y="5548553"/>
              <a:ext cx="1489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October 2020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5D675E4-5FDD-0648-90DB-76921D5E6BEE}"/>
              </a:ext>
            </a:extLst>
          </p:cNvPr>
          <p:cNvSpPr txBox="1"/>
          <p:nvPr/>
        </p:nvSpPr>
        <p:spPr>
          <a:xfrm>
            <a:off x="3111846" y="3335030"/>
            <a:ext cx="1281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IVM (low dose)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06F156F-7A2D-1B4C-AA37-4299664E81FD}"/>
              </a:ext>
            </a:extLst>
          </p:cNvPr>
          <p:cNvCxnSpPr>
            <a:cxnSpLocks/>
          </p:cNvCxnSpPr>
          <p:nvPr/>
        </p:nvCxnSpPr>
        <p:spPr>
          <a:xfrm>
            <a:off x="4240346" y="1673672"/>
            <a:ext cx="0" cy="39173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7BD5F1-C732-E342-BBA7-0D40120E817C}"/>
              </a:ext>
            </a:extLst>
          </p:cNvPr>
          <p:cNvCxnSpPr>
            <a:cxnSpLocks/>
            <a:stCxn id="30" idx="6"/>
          </p:cNvCxnSpPr>
          <p:nvPr/>
        </p:nvCxnSpPr>
        <p:spPr>
          <a:xfrm>
            <a:off x="3211354" y="3647138"/>
            <a:ext cx="94336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3911791-1E4B-FF4B-BDD1-F1D55121010B}"/>
              </a:ext>
            </a:extLst>
          </p:cNvPr>
          <p:cNvSpPr/>
          <p:nvPr/>
        </p:nvSpPr>
        <p:spPr>
          <a:xfrm>
            <a:off x="3031528" y="3991793"/>
            <a:ext cx="179827" cy="15886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AFBFAA9-2BDA-4449-9AB1-AA6761839544}"/>
              </a:ext>
            </a:extLst>
          </p:cNvPr>
          <p:cNvSpPr/>
          <p:nvPr/>
        </p:nvSpPr>
        <p:spPr>
          <a:xfrm>
            <a:off x="3031528" y="3567707"/>
            <a:ext cx="179827" cy="15886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8274E8C-797D-B044-B1D2-3F2EC498C4DB}"/>
              </a:ext>
            </a:extLst>
          </p:cNvPr>
          <p:cNvSpPr/>
          <p:nvPr/>
        </p:nvSpPr>
        <p:spPr>
          <a:xfrm>
            <a:off x="3031528" y="3083547"/>
            <a:ext cx="179827" cy="15886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87952A-2225-F946-9F9A-E36E0232D6D1}"/>
              </a:ext>
            </a:extLst>
          </p:cNvPr>
          <p:cNvSpPr/>
          <p:nvPr/>
        </p:nvSpPr>
        <p:spPr>
          <a:xfrm>
            <a:off x="4150432" y="3561681"/>
            <a:ext cx="179827" cy="1588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083A76-D2EA-F547-885D-E42CB10254EC}"/>
              </a:ext>
            </a:extLst>
          </p:cNvPr>
          <p:cNvSpPr txBox="1"/>
          <p:nvPr/>
        </p:nvSpPr>
        <p:spPr>
          <a:xfrm>
            <a:off x="3136766" y="3763200"/>
            <a:ext cx="1939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Metformin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6BC285-655A-0D45-86F3-737EAE49C695}"/>
              </a:ext>
            </a:extLst>
          </p:cNvPr>
          <p:cNvSpPr txBox="1"/>
          <p:nvPr/>
        </p:nvSpPr>
        <p:spPr>
          <a:xfrm>
            <a:off x="3123268" y="2851819"/>
            <a:ext cx="1939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Fluvoxamine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119B93-0FD1-2441-9AE8-1FD926522D73}"/>
              </a:ext>
            </a:extLst>
          </p:cNvPr>
          <p:cNvCxnSpPr>
            <a:cxnSpLocks/>
          </p:cNvCxnSpPr>
          <p:nvPr/>
        </p:nvCxnSpPr>
        <p:spPr>
          <a:xfrm flipH="1">
            <a:off x="3119303" y="3510575"/>
            <a:ext cx="2139" cy="255439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61D1F20-4EFB-9B40-B002-E55F28389B12}"/>
              </a:ext>
            </a:extLst>
          </p:cNvPr>
          <p:cNvCxnSpPr>
            <a:cxnSpLocks/>
            <a:endCxn id="31" idx="4"/>
          </p:cNvCxnSpPr>
          <p:nvPr/>
        </p:nvCxnSpPr>
        <p:spPr>
          <a:xfrm flipH="1">
            <a:off x="3121442" y="1618488"/>
            <a:ext cx="3449" cy="162392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107BEF-7D5B-3D42-8F5E-3FC209E6B829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3118219" y="3296210"/>
            <a:ext cx="3223" cy="2714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E0B3509-35FD-6248-BC70-E66D94C6F6D1}"/>
              </a:ext>
            </a:extLst>
          </p:cNvPr>
          <p:cNvCxnSpPr>
            <a:cxnSpLocks/>
          </p:cNvCxnSpPr>
          <p:nvPr/>
        </p:nvCxnSpPr>
        <p:spPr>
          <a:xfrm flipH="1">
            <a:off x="3122041" y="3251782"/>
            <a:ext cx="2850" cy="2487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6249147-B0FE-3349-84BB-EA755D32F752}"/>
              </a:ext>
            </a:extLst>
          </p:cNvPr>
          <p:cNvSpPr txBox="1"/>
          <p:nvPr/>
        </p:nvSpPr>
        <p:spPr>
          <a:xfrm>
            <a:off x="2322728" y="6042393"/>
            <a:ext cx="163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2021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46B88C-3D0B-7E4A-9FA7-880EF08CF69A}"/>
              </a:ext>
            </a:extLst>
          </p:cNvPr>
          <p:cNvSpPr txBox="1"/>
          <p:nvPr/>
        </p:nvSpPr>
        <p:spPr>
          <a:xfrm>
            <a:off x="3396158" y="5596444"/>
            <a:ext cx="163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2021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C476419-9062-E540-9761-657E0A7527CE}"/>
              </a:ext>
            </a:extLst>
          </p:cNvPr>
          <p:cNvSpPr/>
          <p:nvPr/>
        </p:nvSpPr>
        <p:spPr>
          <a:xfrm>
            <a:off x="5148807" y="3998747"/>
            <a:ext cx="179827" cy="1588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C60C701-2DA0-A94B-B00C-ED299ED1AFCD}"/>
              </a:ext>
            </a:extLst>
          </p:cNvPr>
          <p:cNvSpPr/>
          <p:nvPr/>
        </p:nvSpPr>
        <p:spPr>
          <a:xfrm>
            <a:off x="5355506" y="2318653"/>
            <a:ext cx="179827" cy="15886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78D55B-36D3-F040-A370-7AC25796F437}"/>
              </a:ext>
            </a:extLst>
          </p:cNvPr>
          <p:cNvSpPr txBox="1"/>
          <p:nvPr/>
        </p:nvSpPr>
        <p:spPr>
          <a:xfrm>
            <a:off x="5453036" y="2490216"/>
            <a:ext cx="1939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Doxazosin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32502E-1AAF-804C-96F7-39F814DADD3C}"/>
              </a:ext>
            </a:extLst>
          </p:cNvPr>
          <p:cNvSpPr txBox="1"/>
          <p:nvPr/>
        </p:nvSpPr>
        <p:spPr>
          <a:xfrm>
            <a:off x="5469181" y="2131950"/>
            <a:ext cx="1939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INF-Lambda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FBC46A2-5238-8E47-A92B-86BEA198DDCF}"/>
              </a:ext>
            </a:extLst>
          </p:cNvPr>
          <p:cNvCxnSpPr>
            <a:cxnSpLocks/>
          </p:cNvCxnSpPr>
          <p:nvPr/>
        </p:nvCxnSpPr>
        <p:spPr>
          <a:xfrm>
            <a:off x="5448757" y="1710079"/>
            <a:ext cx="0" cy="37685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FC66D879-C097-4549-9B70-797BF4FDC9E0}"/>
              </a:ext>
            </a:extLst>
          </p:cNvPr>
          <p:cNvSpPr/>
          <p:nvPr/>
        </p:nvSpPr>
        <p:spPr>
          <a:xfrm>
            <a:off x="5355506" y="2712078"/>
            <a:ext cx="179827" cy="15886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073DE7-63C9-0A4F-A16D-B03508F10E5D}"/>
              </a:ext>
            </a:extLst>
          </p:cNvPr>
          <p:cNvSpPr txBox="1"/>
          <p:nvPr/>
        </p:nvSpPr>
        <p:spPr>
          <a:xfrm>
            <a:off x="5194416" y="5560820"/>
            <a:ext cx="124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2021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FFF45B5-FA6A-9F40-957E-086106ADC4CB}"/>
              </a:ext>
            </a:extLst>
          </p:cNvPr>
          <p:cNvCxnSpPr>
            <a:cxnSpLocks/>
          </p:cNvCxnSpPr>
          <p:nvPr/>
        </p:nvCxnSpPr>
        <p:spPr>
          <a:xfrm>
            <a:off x="5209763" y="1649919"/>
            <a:ext cx="0" cy="42314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2EB0701-B9F4-1344-B622-C9B79D45B197}"/>
              </a:ext>
            </a:extLst>
          </p:cNvPr>
          <p:cNvSpPr txBox="1"/>
          <p:nvPr/>
        </p:nvSpPr>
        <p:spPr>
          <a:xfrm>
            <a:off x="4430160" y="5890559"/>
            <a:ext cx="163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June 2021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1A6348-D90F-4F49-AB5E-FF43980AC7B3}"/>
              </a:ext>
            </a:extLst>
          </p:cNvPr>
          <p:cNvSpPr txBox="1"/>
          <p:nvPr/>
        </p:nvSpPr>
        <p:spPr>
          <a:xfrm>
            <a:off x="4334673" y="3333711"/>
            <a:ext cx="1435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IVM (high dose)*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3AC09E1-8A6F-D04D-924F-90A1618F1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747" y="3553753"/>
            <a:ext cx="188992" cy="170703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57A617A6-C421-E840-AF8E-EC400FD5478C}"/>
              </a:ext>
            </a:extLst>
          </p:cNvPr>
          <p:cNvSpPr/>
          <p:nvPr/>
        </p:nvSpPr>
        <p:spPr>
          <a:xfrm>
            <a:off x="5751500" y="3101480"/>
            <a:ext cx="179827" cy="1588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FBC309F-9A2D-504B-9419-33798489FDB1}"/>
              </a:ext>
            </a:extLst>
          </p:cNvPr>
          <p:cNvCxnSpPr>
            <a:cxnSpLocks/>
          </p:cNvCxnSpPr>
          <p:nvPr/>
        </p:nvCxnSpPr>
        <p:spPr>
          <a:xfrm>
            <a:off x="6607410" y="1710079"/>
            <a:ext cx="0" cy="41804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9D82BAC6-D4E7-454F-8B96-6F26B9621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966" y="2706687"/>
            <a:ext cx="188992" cy="17070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11A1689-4EF1-7549-9A68-9695495691EE}"/>
              </a:ext>
            </a:extLst>
          </p:cNvPr>
          <p:cNvSpPr txBox="1"/>
          <p:nvPr/>
        </p:nvSpPr>
        <p:spPr>
          <a:xfrm>
            <a:off x="5982228" y="5929597"/>
            <a:ext cx="194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September 2021</a:t>
            </a:r>
          </a:p>
        </p:txBody>
      </p:sp>
      <p:cxnSp>
        <p:nvCxnSpPr>
          <p:cNvPr id="58" name="Straight Connector 55">
            <a:extLst>
              <a:ext uri="{FF2B5EF4-FFF2-40B4-BE49-F238E27FC236}">
                <a16:creationId xmlns:a16="http://schemas.microsoft.com/office/drawing/2014/main" id="{0568F0FB-F761-B948-B931-181589B9406B}"/>
              </a:ext>
            </a:extLst>
          </p:cNvPr>
          <p:cNvCxnSpPr>
            <a:cxnSpLocks/>
          </p:cNvCxnSpPr>
          <p:nvPr/>
        </p:nvCxnSpPr>
        <p:spPr>
          <a:xfrm flipH="1">
            <a:off x="7472744" y="1716175"/>
            <a:ext cx="18586" cy="37624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4">
            <a:extLst>
              <a:ext uri="{FF2B5EF4-FFF2-40B4-BE49-F238E27FC236}">
                <a16:creationId xmlns:a16="http://schemas.microsoft.com/office/drawing/2014/main" id="{384D48B7-9BF7-A446-96BF-D2F153117500}"/>
              </a:ext>
            </a:extLst>
          </p:cNvPr>
          <p:cNvSpPr txBox="1"/>
          <p:nvPr/>
        </p:nvSpPr>
        <p:spPr>
          <a:xfrm>
            <a:off x="6965304" y="5557772"/>
            <a:ext cx="171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2.022</a:t>
            </a:r>
          </a:p>
        </p:txBody>
      </p:sp>
      <p:sp>
        <p:nvSpPr>
          <p:cNvPr id="60" name="Arrow: Right 60">
            <a:extLst>
              <a:ext uri="{FF2B5EF4-FFF2-40B4-BE49-F238E27FC236}">
                <a16:creationId xmlns:a16="http://schemas.microsoft.com/office/drawing/2014/main" id="{9D3EF60C-2F6D-C543-B8DB-065916D97E48}"/>
              </a:ext>
            </a:extLst>
          </p:cNvPr>
          <p:cNvSpPr/>
          <p:nvPr/>
        </p:nvSpPr>
        <p:spPr>
          <a:xfrm>
            <a:off x="7510090" y="2035445"/>
            <a:ext cx="491951" cy="11145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Right 59">
            <a:extLst>
              <a:ext uri="{FF2B5EF4-FFF2-40B4-BE49-F238E27FC236}">
                <a16:creationId xmlns:a16="http://schemas.microsoft.com/office/drawing/2014/main" id="{4FBB67D3-35EC-C24A-B541-7CE3C033B74E}"/>
              </a:ext>
            </a:extLst>
          </p:cNvPr>
          <p:cNvSpPr/>
          <p:nvPr/>
        </p:nvSpPr>
        <p:spPr>
          <a:xfrm>
            <a:off x="7493965" y="1681541"/>
            <a:ext cx="508076" cy="11627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B99A168-7DDE-8B42-8823-8E7A2C817DAA}"/>
              </a:ext>
            </a:extLst>
          </p:cNvPr>
          <p:cNvSpPr/>
          <p:nvPr/>
        </p:nvSpPr>
        <p:spPr>
          <a:xfrm>
            <a:off x="7400714" y="1638949"/>
            <a:ext cx="179827" cy="15886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AD0F146-763A-5248-B284-1FA9203473E0}"/>
              </a:ext>
            </a:extLst>
          </p:cNvPr>
          <p:cNvSpPr/>
          <p:nvPr/>
        </p:nvSpPr>
        <p:spPr>
          <a:xfrm>
            <a:off x="2846733" y="1531364"/>
            <a:ext cx="3420884" cy="4967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S"/>
          </a:p>
        </p:txBody>
      </p:sp>
      <p:sp>
        <p:nvSpPr>
          <p:cNvPr id="63" name="TextBox 49">
            <a:extLst>
              <a:ext uri="{FF2B5EF4-FFF2-40B4-BE49-F238E27FC236}">
                <a16:creationId xmlns:a16="http://schemas.microsoft.com/office/drawing/2014/main" id="{77F775D5-95AC-8F48-A63B-D67CD0A0414B}"/>
              </a:ext>
            </a:extLst>
          </p:cNvPr>
          <p:cNvSpPr txBox="1"/>
          <p:nvPr/>
        </p:nvSpPr>
        <p:spPr>
          <a:xfrm>
            <a:off x="7516532" y="1810512"/>
            <a:ext cx="1939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Fluv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+ Bud</a:t>
            </a:r>
          </a:p>
        </p:txBody>
      </p:sp>
      <p:sp>
        <p:nvSpPr>
          <p:cNvPr id="64" name="TextBox 50">
            <a:extLst>
              <a:ext uri="{FF2B5EF4-FFF2-40B4-BE49-F238E27FC236}">
                <a16:creationId xmlns:a16="http://schemas.microsoft.com/office/drawing/2014/main" id="{6EDA7108-C5BB-5D42-A05F-AA58E630D731}"/>
              </a:ext>
            </a:extLst>
          </p:cNvPr>
          <p:cNvSpPr txBox="1"/>
          <p:nvPr/>
        </p:nvSpPr>
        <p:spPr>
          <a:xfrm>
            <a:off x="7514389" y="1452246"/>
            <a:ext cx="1939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Fluv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SpO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&lt; 94%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ACF9658-A60B-2D41-858B-E794FE20AC70}"/>
              </a:ext>
            </a:extLst>
          </p:cNvPr>
          <p:cNvSpPr/>
          <p:nvPr/>
        </p:nvSpPr>
        <p:spPr>
          <a:xfrm>
            <a:off x="7400714" y="2004942"/>
            <a:ext cx="179827" cy="15886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CEA27828-8162-D340-A40E-54CC88959301}"/>
              </a:ext>
            </a:extLst>
          </p:cNvPr>
          <p:cNvSpPr txBox="1">
            <a:spLocks/>
          </p:cNvSpPr>
          <p:nvPr/>
        </p:nvSpPr>
        <p:spPr>
          <a:xfrm>
            <a:off x="2767695" y="1532460"/>
            <a:ext cx="5235806" cy="10022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02060"/>
                </a:solidFill>
                <a:latin typeface="Amasis MT Pro" panose="02040504050005020304" pitchFamily="18" charset="77"/>
              </a:rPr>
              <a:t>Intervention Timeline</a:t>
            </a:r>
          </a:p>
        </p:txBody>
      </p:sp>
    </p:spTree>
    <p:extLst>
      <p:ext uri="{BB962C8B-B14F-4D97-AF65-F5344CB8AC3E}">
        <p14:creationId xmlns:p14="http://schemas.microsoft.com/office/powerpoint/2010/main" val="2674230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D5CD71-D93E-5D45-8E1A-FA7664E6858D}"/>
              </a:ext>
            </a:extLst>
          </p:cNvPr>
          <p:cNvSpPr txBox="1">
            <a:spLocks/>
          </p:cNvSpPr>
          <p:nvPr/>
        </p:nvSpPr>
        <p:spPr>
          <a:xfrm>
            <a:off x="-437357" y="1524946"/>
            <a:ext cx="10018713" cy="8164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Composite Outcomes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B4D257-9EA5-9C4F-B1F1-03F26EFE96C1}"/>
              </a:ext>
            </a:extLst>
          </p:cNvPr>
          <p:cNvSpPr txBox="1">
            <a:spLocks/>
          </p:cNvSpPr>
          <p:nvPr/>
        </p:nvSpPr>
        <p:spPr>
          <a:xfrm>
            <a:off x="326998" y="2590800"/>
            <a:ext cx="4245002" cy="337842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2600" b="1" dirty="0"/>
              <a:t>Admission to hospital care</a:t>
            </a:r>
          </a:p>
          <a:p>
            <a:pPr marL="0" indent="0">
              <a:buFont typeface="Arial" pitchFamily="34" charset="0"/>
              <a:buNone/>
            </a:pPr>
            <a:r>
              <a:rPr lang="en-CA" sz="2600" b="1" dirty="0"/>
              <a:t>Primary Outcomes:</a:t>
            </a:r>
          </a:p>
          <a:p>
            <a:pPr marL="542925" lvl="1" indent="-276225"/>
            <a:r>
              <a:rPr lang="en-CA" sz="2900" dirty="0">
                <a:solidFill>
                  <a:srgbClr val="002060"/>
                </a:solidFill>
              </a:rPr>
              <a:t>COVID-19 emergency hospital visits due to the clinical worsening of COVID-19 (defined as participant remaining under observation for &gt; 6 hours) </a:t>
            </a:r>
          </a:p>
          <a:p>
            <a:pPr marL="542925" lvl="1" indent="-276225"/>
            <a:r>
              <a:rPr lang="en-CA" sz="2900" dirty="0">
                <a:solidFill>
                  <a:srgbClr val="002060"/>
                </a:solidFill>
              </a:rPr>
              <a:t>Hospitalization due to the progression of COVID-19 (defined as worsening of viral pneumonia) and/or complications within 28 days of randomization.  </a:t>
            </a:r>
          </a:p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53FADD4-EA41-6548-93AB-F10438D7EC3A}"/>
              </a:ext>
            </a:extLst>
          </p:cNvPr>
          <p:cNvSpPr txBox="1">
            <a:spLocks/>
          </p:cNvSpPr>
          <p:nvPr/>
        </p:nvSpPr>
        <p:spPr>
          <a:xfrm>
            <a:off x="5029200" y="2590800"/>
            <a:ext cx="3200400" cy="40386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2100" dirty="0"/>
              <a:t> </a:t>
            </a:r>
            <a:r>
              <a:rPr lang="en-CA" sz="2600" b="1" dirty="0"/>
              <a:t>Secondary Outcomes:</a:t>
            </a:r>
          </a:p>
          <a:p>
            <a:pPr lvl="1"/>
            <a:r>
              <a:rPr lang="en-CA" sz="2300" dirty="0">
                <a:solidFill>
                  <a:srgbClr val="002060"/>
                </a:solidFill>
              </a:rPr>
              <a:t>WHO clinical worsening scale</a:t>
            </a:r>
          </a:p>
          <a:p>
            <a:pPr lvl="1"/>
            <a:r>
              <a:rPr lang="en-CA" sz="2300" dirty="0">
                <a:solidFill>
                  <a:srgbClr val="002060"/>
                </a:solidFill>
              </a:rPr>
              <a:t>PROMIS global health scale</a:t>
            </a:r>
          </a:p>
          <a:p>
            <a:pPr lvl="1"/>
            <a:r>
              <a:rPr lang="en-CA" sz="2300" dirty="0">
                <a:solidFill>
                  <a:srgbClr val="002060"/>
                </a:solidFill>
              </a:rPr>
              <a:t>Mortality defined and all-cause</a:t>
            </a:r>
          </a:p>
          <a:p>
            <a:pPr lvl="1"/>
            <a:r>
              <a:rPr lang="en-US" sz="2300" dirty="0">
                <a:solidFill>
                  <a:srgbClr val="002060"/>
                </a:solidFill>
              </a:rPr>
              <a:t>Cause-specific hospitalization</a:t>
            </a:r>
          </a:p>
          <a:p>
            <a:pPr lvl="1"/>
            <a:r>
              <a:rPr lang="en-US" sz="2300" dirty="0">
                <a:solidFill>
                  <a:srgbClr val="002060"/>
                </a:solidFill>
              </a:rPr>
              <a:t>Viral clearance and viral load</a:t>
            </a:r>
          </a:p>
          <a:p>
            <a:pPr lvl="1"/>
            <a:r>
              <a:rPr lang="en-CA" sz="2300" dirty="0">
                <a:solidFill>
                  <a:srgbClr val="002060"/>
                </a:solidFill>
              </a:rPr>
              <a:t>Respiratory symptoms</a:t>
            </a:r>
          </a:p>
          <a:p>
            <a:pPr lvl="1"/>
            <a:r>
              <a:rPr lang="en-CA" sz="2300" dirty="0">
                <a:solidFill>
                  <a:srgbClr val="002060"/>
                </a:solidFill>
              </a:rPr>
              <a:t>Adverse events</a:t>
            </a:r>
          </a:p>
          <a:p>
            <a:pPr lvl="1"/>
            <a:r>
              <a:rPr lang="en-CA" sz="2300" dirty="0">
                <a:solidFill>
                  <a:srgbClr val="002060"/>
                </a:solidFill>
              </a:rPr>
              <a:t>Adverse drug reactions</a:t>
            </a:r>
          </a:p>
          <a:p>
            <a:pPr lvl="1"/>
            <a:r>
              <a:rPr lang="en-CA" sz="2300" dirty="0">
                <a:solidFill>
                  <a:srgbClr val="002060"/>
                </a:solidFill>
              </a:rPr>
              <a:t>Adherence with medication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63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pic>
        <p:nvPicPr>
          <p:cNvPr id="3" name="Content Placeholder 5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608F23A9-5E80-4A42-A951-DAC1C40FA0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" y="1454679"/>
            <a:ext cx="4371846" cy="2917529"/>
          </a:xfrm>
          <a:prstGeom prst="rect">
            <a:avLst/>
          </a:prstGeom>
        </p:spPr>
      </p:pic>
      <p:pic>
        <p:nvPicPr>
          <p:cNvPr id="4" name="Picture 3" descr="A picture containing floor, indoor, building&#10;&#10;Description automatically generated">
            <a:extLst>
              <a:ext uri="{FF2B5EF4-FFF2-40B4-BE49-F238E27FC236}">
                <a16:creationId xmlns:a16="http://schemas.microsoft.com/office/drawing/2014/main" id="{6E9CD218-08A6-BC4B-814C-5A44372507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159" y="1454681"/>
            <a:ext cx="4768841" cy="2660119"/>
          </a:xfrm>
          <a:prstGeom prst="rect">
            <a:avLst/>
          </a:prstGeom>
        </p:spPr>
      </p:pic>
      <p:pic>
        <p:nvPicPr>
          <p:cNvPr id="5" name="Picture 4" descr="A group of people in a hospital&#10;&#10;Description automatically generated with low confidence">
            <a:extLst>
              <a:ext uri="{FF2B5EF4-FFF2-40B4-BE49-F238E27FC236}">
                <a16:creationId xmlns:a16="http://schemas.microsoft.com/office/drawing/2014/main" id="{9CE14E04-1533-6149-A952-20BC72FFA7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0737"/>
            <a:ext cx="4419600" cy="2935877"/>
          </a:xfrm>
          <a:prstGeom prst="rect">
            <a:avLst/>
          </a:prstGeom>
        </p:spPr>
      </p:pic>
      <p:pic>
        <p:nvPicPr>
          <p:cNvPr id="6" name="Picture 5" descr="A picture containing indoor, floor, wall, room&#10;&#10;Description automatically generated">
            <a:extLst>
              <a:ext uri="{FF2B5EF4-FFF2-40B4-BE49-F238E27FC236}">
                <a16:creationId xmlns:a16="http://schemas.microsoft.com/office/drawing/2014/main" id="{6C880B4F-10F4-A74F-AB5F-1A62B84EBC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5220" y="4114800"/>
            <a:ext cx="4778780" cy="294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12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48220-3B0C-684A-A2E9-7E3943EE7A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981200"/>
            <a:ext cx="8991600" cy="384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57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83848-2A56-4D4D-AE14-76F6F1B617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6" y="1752600"/>
            <a:ext cx="9248070" cy="42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1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DCA50-D58F-8A47-BF92-A8CAFA3A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26E4A-CB7A-524B-BA55-8156921AA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Cytel</a:t>
            </a:r>
            <a:endParaRPr lang="en-US" dirty="0"/>
          </a:p>
          <a:p>
            <a:r>
              <a:rPr lang="en-US" dirty="0"/>
              <a:t>FTX Foundation</a:t>
            </a:r>
          </a:p>
          <a:p>
            <a:r>
              <a:rPr lang="en-US" dirty="0" err="1"/>
              <a:t>FastGrants</a:t>
            </a:r>
            <a:endParaRPr lang="en-US" dirty="0"/>
          </a:p>
          <a:p>
            <a:r>
              <a:rPr lang="en-US" dirty="0"/>
              <a:t>Rainwater Charitable Foundation</a:t>
            </a:r>
          </a:p>
          <a:p>
            <a:r>
              <a:rPr lang="en-US" dirty="0"/>
              <a:t>Bill &amp; Melinda Gates Foundation</a:t>
            </a:r>
          </a:p>
          <a:p>
            <a:r>
              <a:rPr lang="en-US" dirty="0" err="1"/>
              <a:t>Eiger</a:t>
            </a:r>
            <a:r>
              <a:rPr lang="en-US" dirty="0"/>
              <a:t> Biosciences</a:t>
            </a:r>
          </a:p>
          <a:p>
            <a:r>
              <a:rPr lang="en-US" dirty="0"/>
              <a:t>Lumen Sciences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5F5CA-3621-154F-ADD4-5EBC27073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1E3F-502F-2B4F-9371-1256000B2DB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99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DB4728-C35B-324B-89EF-F8EF2CD34B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28600" y="1600200"/>
            <a:ext cx="8686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60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28600"/>
            <a:ext cx="3581400" cy="106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4A1223-B5DF-484F-8441-E0C5AC82A1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96" y="2057400"/>
            <a:ext cx="911426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42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238E7E6-1AF4-B94B-9CA1-46945633D99E}"/>
              </a:ext>
            </a:extLst>
          </p:cNvPr>
          <p:cNvSpPr txBox="1">
            <a:spLocks/>
          </p:cNvSpPr>
          <p:nvPr/>
        </p:nvSpPr>
        <p:spPr>
          <a:xfrm>
            <a:off x="-367244" y="1324424"/>
            <a:ext cx="10018713" cy="5131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rgbClr val="002060"/>
                </a:solidFill>
                <a:latin typeface="Amasis MT Pro" panose="02040504050005020304" pitchFamily="18" charset="77"/>
              </a:rPr>
              <a:t>Lambda Highly Superior Compared to Placebo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6CE0838-8400-AB46-B117-DC0061E8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0827" y="6122097"/>
            <a:ext cx="551167" cy="365125"/>
          </a:xfrm>
        </p:spPr>
        <p:txBody>
          <a:bodyPr/>
          <a:lstStyle/>
          <a:p>
            <a:fld id="{C169D13A-CA9D-BB43-B009-5096F3591C8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7FF2F7F-B8EA-6648-95BD-09DCFBDC30CF}"/>
              </a:ext>
            </a:extLst>
          </p:cNvPr>
          <p:cNvSpPr txBox="1">
            <a:spLocks/>
          </p:cNvSpPr>
          <p:nvPr/>
        </p:nvSpPr>
        <p:spPr>
          <a:xfrm>
            <a:off x="105400" y="1754561"/>
            <a:ext cx="11125200" cy="3847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i="1" u="sng" dirty="0"/>
              <a:t>99.91% PROBABILITY OF SUPERIORITY</a:t>
            </a:r>
            <a:r>
              <a:rPr lang="en-US" sz="1500" dirty="0"/>
              <a:t>, SURPASSING PRESPECIFIED SUPERIORITY THRESHOLD OF 97.6%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25591-867A-9D4D-A179-AD6F343E4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0044" y="2710456"/>
            <a:ext cx="4071462" cy="414888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D78B1A-C046-1949-87AB-526C8D686737}"/>
              </a:ext>
            </a:extLst>
          </p:cNvPr>
          <p:cNvSpPr txBox="1"/>
          <p:nvPr/>
        </p:nvSpPr>
        <p:spPr>
          <a:xfrm>
            <a:off x="6678679" y="3211809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a typeface="Open Sans" charset="0"/>
                <a:cs typeface="Calibri Light" panose="020F0302020204030204" pitchFamily="34" charset="0"/>
              </a:rPr>
              <a:t>5.6%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7F8F9-EA2A-124D-A9B7-386191B40D7D}"/>
              </a:ext>
            </a:extLst>
          </p:cNvPr>
          <p:cNvSpPr txBox="1"/>
          <p:nvPr/>
        </p:nvSpPr>
        <p:spPr>
          <a:xfrm>
            <a:off x="5514714" y="2311311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a typeface="Open Sans" charset="0"/>
                <a:cs typeface="Calibri Light" panose="020F0302020204030204" pitchFamily="34" charset="0"/>
              </a:rPr>
              <a:t>2.7%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AF5ADC-C8BE-3845-BC89-F7A8FE2FC92F}"/>
              </a:ext>
            </a:extLst>
          </p:cNvPr>
          <p:cNvSpPr txBox="1"/>
          <p:nvPr/>
        </p:nvSpPr>
        <p:spPr>
          <a:xfrm>
            <a:off x="6660274" y="2311311"/>
            <a:ext cx="1565813" cy="646331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a typeface="Open Sans" charset="0"/>
                <a:cs typeface="Calibri Light" panose="020F0302020204030204" pitchFamily="34" charset="0"/>
              </a:rPr>
              <a:t>POSTERIOR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a typeface="Open Sans" charset="0"/>
                <a:cs typeface="Calibri Light" panose="020F0302020204030204" pitchFamily="34" charset="0"/>
              </a:rPr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8AB9E9-1A22-294B-891C-705409103436}"/>
              </a:ext>
            </a:extLst>
          </p:cNvPr>
          <p:cNvCxnSpPr>
            <a:cxnSpLocks/>
          </p:cNvCxnSpPr>
          <p:nvPr/>
        </p:nvCxnSpPr>
        <p:spPr>
          <a:xfrm>
            <a:off x="5886989" y="2770373"/>
            <a:ext cx="0" cy="356616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37B65C-929E-2C44-A143-E36FE84B1289}"/>
              </a:ext>
            </a:extLst>
          </p:cNvPr>
          <p:cNvCxnSpPr>
            <a:cxnSpLocks/>
          </p:cNvCxnSpPr>
          <p:nvPr/>
        </p:nvCxnSpPr>
        <p:spPr>
          <a:xfrm>
            <a:off x="7018768" y="3701184"/>
            <a:ext cx="0" cy="27432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99A759-24E9-5D4C-B24C-9CCBA47434C4}"/>
              </a:ext>
            </a:extLst>
          </p:cNvPr>
          <p:cNvSpPr txBox="1"/>
          <p:nvPr/>
        </p:nvSpPr>
        <p:spPr>
          <a:xfrm>
            <a:off x="8256901" y="5539410"/>
            <a:ext cx="489238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Calibri Light" panose="020F0302020204030204" pitchFamily="34" charset="0"/>
                <a:ea typeface="Open Sans" charset="0"/>
                <a:cs typeface="Calibri Light" panose="020F0302020204030204" pitchFamily="34" charset="0"/>
              </a:rPr>
              <a:t>PBO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254BB-F3FD-E849-89A3-5C66689121E6}"/>
              </a:ext>
            </a:extLst>
          </p:cNvPr>
          <p:cNvSpPr txBox="1"/>
          <p:nvPr/>
        </p:nvSpPr>
        <p:spPr>
          <a:xfrm>
            <a:off x="5513445" y="5812441"/>
            <a:ext cx="817724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Calibri Light" panose="020F0302020204030204" pitchFamily="34" charset="0"/>
                <a:ea typeface="Open Sans" charset="0"/>
                <a:cs typeface="Calibri Light" panose="020F0302020204030204" pitchFamily="34" charset="0"/>
              </a:rPr>
              <a:t>LAMBDA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AB5BEA-281D-8E45-BCAE-9E8E58589260}"/>
              </a:ext>
            </a:extLst>
          </p:cNvPr>
          <p:cNvSpPr/>
          <p:nvPr/>
        </p:nvSpPr>
        <p:spPr>
          <a:xfrm>
            <a:off x="7316995" y="3008036"/>
            <a:ext cx="1354511" cy="847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555C39BF-5743-EB4B-B4A3-7F4B66C90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185444"/>
              </p:ext>
            </p:extLst>
          </p:nvPr>
        </p:nvGraphicFramePr>
        <p:xfrm>
          <a:off x="7216250" y="3686423"/>
          <a:ext cx="1828800" cy="1481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116">
                  <a:extLst>
                    <a:ext uri="{9D8B030D-6E8A-4147-A177-3AD203B41FA5}">
                      <a16:colId xmlns:a16="http://schemas.microsoft.com/office/drawing/2014/main" val="1862681557"/>
                    </a:ext>
                  </a:extLst>
                </a:gridCol>
                <a:gridCol w="962684">
                  <a:extLst>
                    <a:ext uri="{9D8B030D-6E8A-4147-A177-3AD203B41FA5}">
                      <a16:colId xmlns:a16="http://schemas.microsoft.com/office/drawing/2014/main" val="1898910993"/>
                    </a:ext>
                  </a:extLst>
                </a:gridCol>
              </a:tblGrid>
              <a:tr h="4509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Probability of Superiority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EB7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800569"/>
                  </a:ext>
                </a:extLst>
              </a:tr>
              <a:tr h="45094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Lambda</a:t>
                      </a:r>
                    </a:p>
                  </a:txBody>
                  <a:tcPr anchor="ctr">
                    <a:solidFill>
                      <a:srgbClr val="7B9F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PBO</a:t>
                      </a:r>
                    </a:p>
                  </a:txBody>
                  <a:tcPr anchor="ctr">
                    <a:solidFill>
                      <a:srgbClr val="EB7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75584"/>
                  </a:ext>
                </a:extLst>
              </a:tr>
              <a:tr h="45094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99.91</a:t>
                      </a:r>
                    </a:p>
                  </a:txBody>
                  <a:tcPr anchor="ctr">
                    <a:solidFill>
                      <a:srgbClr val="7B9F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0.09</a:t>
                      </a:r>
                    </a:p>
                  </a:txBody>
                  <a:tcPr anchor="ctr">
                    <a:solidFill>
                      <a:srgbClr val="EB7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36811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63E9C33-23B3-0345-8011-D884E29EBFD3}"/>
              </a:ext>
            </a:extLst>
          </p:cNvPr>
          <p:cNvSpPr txBox="1"/>
          <p:nvPr/>
        </p:nvSpPr>
        <p:spPr>
          <a:xfrm>
            <a:off x="271205" y="5986912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ea typeface="Open Sans" charset="0"/>
                <a:cs typeface="Calibri Light" panose="020F0302020204030204" pitchFamily="34" charset="0"/>
              </a:rPr>
              <a:t>Statistical analysis conducted in a Bayesian framework</a:t>
            </a:r>
          </a:p>
        </p:txBody>
      </p:sp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47166826-E90E-4240-9A89-BF476912C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273316"/>
              </p:ext>
            </p:extLst>
          </p:nvPr>
        </p:nvGraphicFramePr>
        <p:xfrm>
          <a:off x="271206" y="2101049"/>
          <a:ext cx="4370907" cy="2139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11">
                  <a:extLst>
                    <a:ext uri="{9D8B030D-6E8A-4147-A177-3AD203B41FA5}">
                      <a16:colId xmlns:a16="http://schemas.microsoft.com/office/drawing/2014/main" val="3989687262"/>
                    </a:ext>
                  </a:extLst>
                </a:gridCol>
                <a:gridCol w="702924">
                  <a:extLst>
                    <a:ext uri="{9D8B030D-6E8A-4147-A177-3AD203B41FA5}">
                      <a16:colId xmlns:a16="http://schemas.microsoft.com/office/drawing/2014/main" val="751388401"/>
                    </a:ext>
                  </a:extLst>
                </a:gridCol>
                <a:gridCol w="639021">
                  <a:extLst>
                    <a:ext uri="{9D8B030D-6E8A-4147-A177-3AD203B41FA5}">
                      <a16:colId xmlns:a16="http://schemas.microsoft.com/office/drawing/2014/main" val="107282200"/>
                    </a:ext>
                  </a:extLst>
                </a:gridCol>
                <a:gridCol w="830728">
                  <a:extLst>
                    <a:ext uri="{9D8B030D-6E8A-4147-A177-3AD203B41FA5}">
                      <a16:colId xmlns:a16="http://schemas.microsoft.com/office/drawing/2014/main" val="1309538340"/>
                    </a:ext>
                  </a:extLst>
                </a:gridCol>
                <a:gridCol w="1019823">
                  <a:extLst>
                    <a:ext uri="{9D8B030D-6E8A-4147-A177-3AD203B41FA5}">
                      <a16:colId xmlns:a16="http://schemas.microsoft.com/office/drawing/2014/main" val="3364724536"/>
                    </a:ext>
                  </a:extLst>
                </a:gridCol>
              </a:tblGrid>
              <a:tr h="76828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Risk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Lambda</a:t>
                      </a:r>
                    </a:p>
                    <a:p>
                      <a:pPr algn="ctr"/>
                      <a:r>
                        <a:rPr lang="en-US" sz="1200" dirty="0"/>
                        <a:t>n=916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Placebo</a:t>
                      </a:r>
                    </a:p>
                    <a:p>
                      <a:pPr algn="ctr"/>
                      <a:r>
                        <a:rPr lang="en-US" sz="1200" dirty="0"/>
                        <a:t>n=1020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Risk Reduction</a:t>
                      </a:r>
                    </a:p>
                    <a:p>
                      <a:pPr algn="ctr"/>
                      <a:r>
                        <a:rPr lang="en-US" sz="1200" dirty="0"/>
                        <a:t>(95% BCI)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Probability of Superiority*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45799"/>
                  </a:ext>
                </a:extLst>
              </a:tr>
              <a:tr h="584635">
                <a:tc>
                  <a:txBody>
                    <a:bodyPr/>
                    <a:lstStyle/>
                    <a:p>
                      <a:r>
                        <a:rPr lang="en-US" sz="1200" dirty="0"/>
                        <a:t>Hospitalizations </a:t>
                      </a:r>
                    </a:p>
                    <a:p>
                      <a:r>
                        <a:rPr lang="en-US" sz="1200" dirty="0"/>
                        <a:t>or ER visits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(2.7%)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9F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57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(5.6%)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79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50%</a:t>
                      </a:r>
                    </a:p>
                    <a:p>
                      <a:pPr algn="ctr"/>
                      <a:r>
                        <a:rPr lang="en-US" sz="1400" dirty="0"/>
                        <a:t>(23 - 69%)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887773"/>
                  </a:ext>
                </a:extLst>
              </a:tr>
              <a:tr h="584635">
                <a:tc>
                  <a:txBody>
                    <a:bodyPr/>
                    <a:lstStyle/>
                    <a:p>
                      <a:r>
                        <a:rPr lang="en-US" sz="1200" dirty="0"/>
                        <a:t>Hospitalizations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21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(2.3%)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9F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41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(4%)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79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42%</a:t>
                      </a:r>
                    </a:p>
                    <a:p>
                      <a:pPr algn="ctr"/>
                      <a:r>
                        <a:rPr lang="en-US" sz="1400" dirty="0"/>
                        <a:t>(5 - 66%)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98.4%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794083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37CE130-4F25-C841-A88A-5F9B07E2D61A}"/>
              </a:ext>
            </a:extLst>
          </p:cNvPr>
          <p:cNvSpPr txBox="1"/>
          <p:nvPr/>
        </p:nvSpPr>
        <p:spPr>
          <a:xfrm>
            <a:off x="170739" y="4314923"/>
            <a:ext cx="442403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ea typeface="Open Sans" charset="0"/>
                <a:cs typeface="Calibri Light" panose="020F0302020204030204" pitchFamily="34" charset="0"/>
              </a:rPr>
              <a:t>1 death in Lambda group; 4 deaths in Placebo group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ea typeface="Open Sans" charset="0"/>
                <a:cs typeface="Calibri Light" panose="020F0302020204030204" pitchFamily="34" charset="0"/>
              </a:rPr>
              <a:t>84% patients were vaccinated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ea typeface="Open Sans" charset="0"/>
                <a:cs typeface="Calibri Light" panose="020F0302020204030204" pitchFamily="34" charset="0"/>
              </a:rPr>
              <a:t>Incidence of any adverse event was indistinguishable between Lambda and Placebo group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FFD778-8507-2A42-9485-76E45426444C}"/>
              </a:ext>
            </a:extLst>
          </p:cNvPr>
          <p:cNvSpPr txBox="1"/>
          <p:nvPr/>
        </p:nvSpPr>
        <p:spPr>
          <a:xfrm>
            <a:off x="281144" y="6263911"/>
            <a:ext cx="3101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a typeface="Open Sans" charset="0"/>
                <a:cs typeface="Calibri Light" panose="020F0302020204030204" pitchFamily="34" charset="0"/>
              </a:rPr>
              <a:t>Prespecified Threshold of Superiority = 97.6%</a:t>
            </a:r>
          </a:p>
        </p:txBody>
      </p:sp>
    </p:spTree>
    <p:extLst>
      <p:ext uri="{BB962C8B-B14F-4D97-AF65-F5344CB8AC3E}">
        <p14:creationId xmlns:p14="http://schemas.microsoft.com/office/powerpoint/2010/main" val="3824993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C73C0E5-C45C-8644-A915-26526A6ED547}"/>
              </a:ext>
            </a:extLst>
          </p:cNvPr>
          <p:cNvSpPr txBox="1">
            <a:spLocks/>
          </p:cNvSpPr>
          <p:nvPr/>
        </p:nvSpPr>
        <p:spPr>
          <a:xfrm>
            <a:off x="1600200" y="1676400"/>
            <a:ext cx="5715000" cy="5333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Current interventions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42A8FD-9CDD-1E4B-B067-0ECDF2129D81}"/>
              </a:ext>
            </a:extLst>
          </p:cNvPr>
          <p:cNvSpPr txBox="1">
            <a:spLocks/>
          </p:cNvSpPr>
          <p:nvPr/>
        </p:nvSpPr>
        <p:spPr>
          <a:xfrm>
            <a:off x="1676400" y="2971800"/>
            <a:ext cx="5791200" cy="31242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800" dirty="0"/>
              <a:t>Fluoxetine plus inhaled budesonide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Fluvoxamine plus budesonide</a:t>
            </a:r>
          </a:p>
        </p:txBody>
      </p:sp>
    </p:spTree>
    <p:extLst>
      <p:ext uri="{BB962C8B-B14F-4D97-AF65-F5344CB8AC3E}">
        <p14:creationId xmlns:p14="http://schemas.microsoft.com/office/powerpoint/2010/main" val="271592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B8F442-75EB-4E49-82B5-127015D148A0}"/>
              </a:ext>
            </a:extLst>
          </p:cNvPr>
          <p:cNvSpPr txBox="1">
            <a:spLocks/>
          </p:cNvSpPr>
          <p:nvPr/>
        </p:nvSpPr>
        <p:spPr>
          <a:xfrm>
            <a:off x="796819" y="1456727"/>
            <a:ext cx="7550361" cy="5155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Unexpected challenges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124F78-2955-5546-A6B0-6580C5A48842}"/>
              </a:ext>
            </a:extLst>
          </p:cNvPr>
          <p:cNvSpPr txBox="1">
            <a:spLocks/>
          </p:cNvSpPr>
          <p:nvPr/>
        </p:nvSpPr>
        <p:spPr>
          <a:xfrm>
            <a:off x="990600" y="2133600"/>
            <a:ext cx="7550361" cy="9190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/>
              <a:t>Decision-making is a cognitive process</a:t>
            </a:r>
          </a:p>
          <a:p>
            <a:r>
              <a:rPr lang="en-US" sz="2500" dirty="0"/>
              <a:t>Infectious disease community doesn’t understand clinical trials well</a:t>
            </a:r>
          </a:p>
          <a:p>
            <a:r>
              <a:rPr lang="en-US" sz="2500" dirty="0"/>
              <a:t>Guideline committees are run by systematic review groups</a:t>
            </a:r>
          </a:p>
          <a:p>
            <a:r>
              <a:rPr lang="en-US" sz="2500" dirty="0"/>
              <a:t>Individuals, including guideline groups, are influenced by marketing</a:t>
            </a:r>
          </a:p>
          <a:p>
            <a:r>
              <a:rPr lang="en-US" sz="2500" dirty="0"/>
              <a:t>Funders don’t make serious investments in clinical research</a:t>
            </a:r>
          </a:p>
          <a:p>
            <a:pPr lvl="1"/>
            <a:r>
              <a:rPr lang="en-US" sz="2500" dirty="0"/>
              <a:t>Where is Canada in all of this?</a:t>
            </a:r>
          </a:p>
        </p:txBody>
      </p:sp>
    </p:spTree>
    <p:extLst>
      <p:ext uri="{BB962C8B-B14F-4D97-AF65-F5344CB8AC3E}">
        <p14:creationId xmlns:p14="http://schemas.microsoft.com/office/powerpoint/2010/main" val="513432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F9BCC8F-F1BF-DD4F-949C-1489183C6191}"/>
              </a:ext>
            </a:extLst>
          </p:cNvPr>
          <p:cNvSpPr txBox="1">
            <a:spLocks/>
          </p:cNvSpPr>
          <p:nvPr/>
        </p:nvSpPr>
        <p:spPr>
          <a:xfrm>
            <a:off x="-437357" y="1447800"/>
            <a:ext cx="10018713" cy="17525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Lessons for the future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506EC6-4849-7D46-AED7-B559C9A5B7F8}"/>
              </a:ext>
            </a:extLst>
          </p:cNvPr>
          <p:cNvSpPr txBox="1">
            <a:spLocks/>
          </p:cNvSpPr>
          <p:nvPr/>
        </p:nvSpPr>
        <p:spPr>
          <a:xfrm>
            <a:off x="457201" y="2667000"/>
            <a:ext cx="8153400" cy="312420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COVID-19 pushed innovation</a:t>
            </a:r>
          </a:p>
          <a:p>
            <a:r>
              <a:rPr lang="en-US" dirty="0"/>
              <a:t>Collaboration doesn’t occur where egos dominate</a:t>
            </a:r>
          </a:p>
          <a:p>
            <a:r>
              <a:rPr lang="en-US" dirty="0"/>
              <a:t>Most people working in healthcare have only a basic knowledge of research</a:t>
            </a:r>
          </a:p>
          <a:p>
            <a:r>
              <a:rPr lang="en-US" dirty="0"/>
              <a:t>There is an overt cultural bias in healthcare decision-making</a:t>
            </a:r>
          </a:p>
          <a:p>
            <a:pPr lvl="1"/>
            <a:r>
              <a:rPr lang="en-US" dirty="0"/>
              <a:t>Yet we have more to learn from other cultures than they do from us</a:t>
            </a:r>
          </a:p>
          <a:p>
            <a:r>
              <a:rPr lang="en-US" dirty="0"/>
              <a:t>Adaptive approaches to research and Bayesian thinking will be the future</a:t>
            </a:r>
          </a:p>
          <a:p>
            <a:pPr lvl="1"/>
            <a:r>
              <a:rPr lang="en-US" dirty="0"/>
              <a:t>But they risk being co-opted and that may be worse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93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4C1651-1FEA-5C41-A46D-0F440C1B3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0"/>
            <a:ext cx="9144000" cy="50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65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834C7-D354-AF4E-8A9C-6B6C9995482E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10018713" cy="31242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Global anti-viral basket trial (RELIEF)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F2BDE-306F-8545-8FBB-449152998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057400"/>
            <a:ext cx="4522848" cy="44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9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F9609BF6-A733-6549-BB72-01A91974C067}"/>
              </a:ext>
            </a:extLst>
          </p:cNvPr>
          <p:cNvSpPr txBox="1">
            <a:spLocks/>
          </p:cNvSpPr>
          <p:nvPr/>
        </p:nvSpPr>
        <p:spPr>
          <a:xfrm>
            <a:off x="762000" y="2590800"/>
            <a:ext cx="8574622" cy="26161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b="1" dirty="0">
                <a:solidFill>
                  <a:srgbClr val="002060"/>
                </a:solidFill>
                <a:latin typeface="Amasis MT Pro" panose="02040504050005020304" pitchFamily="18" charset="77"/>
              </a:rPr>
              <a:t>If you want to go fast, go alone</a:t>
            </a:r>
            <a:br>
              <a:rPr lang="en-US" sz="3500" b="1" dirty="0">
                <a:solidFill>
                  <a:srgbClr val="002060"/>
                </a:solidFill>
                <a:latin typeface="Amasis MT Pro" panose="02040504050005020304" pitchFamily="18" charset="77"/>
              </a:rPr>
            </a:br>
            <a:br>
              <a:rPr lang="en-US" sz="3500" b="1" dirty="0">
                <a:solidFill>
                  <a:srgbClr val="002060"/>
                </a:solidFill>
                <a:latin typeface="Amasis MT Pro" panose="02040504050005020304" pitchFamily="18" charset="77"/>
              </a:rPr>
            </a:br>
            <a:r>
              <a:rPr lang="en-US" sz="3500" b="1" dirty="0">
                <a:solidFill>
                  <a:srgbClr val="002060"/>
                </a:solidFill>
                <a:latin typeface="Amasis MT Pro" panose="02040504050005020304" pitchFamily="18" charset="77"/>
              </a:rPr>
              <a:t>If you want to go far, go TOGETHER</a:t>
            </a:r>
          </a:p>
        </p:txBody>
      </p:sp>
    </p:spTree>
    <p:extLst>
      <p:ext uri="{BB962C8B-B14F-4D97-AF65-F5344CB8AC3E}">
        <p14:creationId xmlns:p14="http://schemas.microsoft.com/office/powerpoint/2010/main" val="3487732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C1F3513-A71F-4E4C-B552-316A64434C86}"/>
              </a:ext>
            </a:extLst>
          </p:cNvPr>
          <p:cNvSpPr txBox="1">
            <a:spLocks/>
          </p:cNvSpPr>
          <p:nvPr/>
        </p:nvSpPr>
        <p:spPr>
          <a:xfrm>
            <a:off x="-437357" y="1481766"/>
            <a:ext cx="10018713" cy="17525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CBBDE-F6C0-FB4F-BCA1-07A90C471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2358066"/>
            <a:ext cx="5204460" cy="1091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C7706-27B5-5C4E-81AF-FF4722F636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3932811"/>
            <a:ext cx="5747526" cy="1800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CA06E-1D00-344B-9488-3748F3D0F7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29602"/>
            <a:ext cx="3607151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76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pic>
        <p:nvPicPr>
          <p:cNvPr id="3" name="Content Placeholder 7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A100A808-933C-C84B-B78D-42865CF4D9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3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8923"/>
          <a:stretch/>
        </p:blipFill>
        <p:spPr>
          <a:xfrm>
            <a:off x="1466815" y="2067011"/>
            <a:ext cx="2590869" cy="2493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B211C7-9A8D-C74C-BBED-924DC8478ACC}"/>
              </a:ext>
            </a:extLst>
          </p:cNvPr>
          <p:cNvSpPr txBox="1"/>
          <p:nvPr/>
        </p:nvSpPr>
        <p:spPr>
          <a:xfrm>
            <a:off x="5340173" y="4673283"/>
            <a:ext cx="28574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Dr. Edward Mills</a:t>
            </a:r>
          </a:p>
          <a:p>
            <a:pPr algn="ctr"/>
            <a:r>
              <a:rPr lang="en-US" sz="1600" dirty="0"/>
              <a:t>Professor</a:t>
            </a:r>
          </a:p>
          <a:p>
            <a:pPr algn="ctr"/>
            <a:r>
              <a:rPr lang="en-US" sz="1600" dirty="0"/>
              <a:t>Health Research Methods, Evidence, and Impact</a:t>
            </a:r>
          </a:p>
          <a:p>
            <a:pPr algn="ctr"/>
            <a:r>
              <a:rPr lang="en-US" sz="1600" dirty="0"/>
              <a:t>McMaster University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3B448-D1FC-EA45-BF97-D623CF39C8AA}"/>
              </a:ext>
            </a:extLst>
          </p:cNvPr>
          <p:cNvSpPr txBox="1"/>
          <p:nvPr/>
        </p:nvSpPr>
        <p:spPr>
          <a:xfrm>
            <a:off x="1333499" y="4704061"/>
            <a:ext cx="2857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Dr. </a:t>
            </a:r>
            <a:r>
              <a:rPr lang="en-US" sz="1600" b="1" dirty="0" err="1"/>
              <a:t>Gilmar</a:t>
            </a:r>
            <a:r>
              <a:rPr lang="en-US" sz="1600" b="1" dirty="0"/>
              <a:t> Reis</a:t>
            </a:r>
          </a:p>
          <a:p>
            <a:pPr algn="ctr"/>
            <a:r>
              <a:rPr lang="en-US" sz="1600" dirty="0"/>
              <a:t>Associate Professor</a:t>
            </a:r>
          </a:p>
          <a:p>
            <a:pPr algn="ctr"/>
            <a:r>
              <a:rPr lang="en-US" sz="1600" dirty="0"/>
              <a:t>Division of Medicine</a:t>
            </a:r>
          </a:p>
          <a:p>
            <a:pPr algn="ctr"/>
            <a:r>
              <a:rPr lang="en-US" sz="1600" dirty="0"/>
              <a:t>Pontificia </a:t>
            </a:r>
            <a:r>
              <a:rPr lang="en-US" sz="1600" dirty="0" err="1"/>
              <a:t>Universidade</a:t>
            </a:r>
            <a:r>
              <a:rPr lang="en-US" sz="1600" dirty="0"/>
              <a:t> </a:t>
            </a:r>
            <a:r>
              <a:rPr lang="en-US" sz="1600" dirty="0" err="1"/>
              <a:t>Catòlica</a:t>
            </a:r>
            <a:r>
              <a:rPr lang="en-US" sz="1600" dirty="0"/>
              <a:t> de Minas Gerais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41A069-256E-AB45-8290-E7C371DBA0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2190255"/>
            <a:ext cx="2107846" cy="23706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38D186-5079-1C44-8541-6EE716419F1B}"/>
              </a:ext>
            </a:extLst>
          </p:cNvPr>
          <p:cNvSpPr txBox="1"/>
          <p:nvPr/>
        </p:nvSpPr>
        <p:spPr>
          <a:xfrm>
            <a:off x="3025567" y="1431408"/>
            <a:ext cx="4572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002060"/>
                </a:solidFill>
                <a:latin typeface="Amasis MT Pro" panose="02040A04050005020304" pitchFamily="18" charset="77"/>
              </a:rPr>
              <a:t>Chief Investigators</a:t>
            </a:r>
            <a:endParaRPr lang="en-BS" sz="3500" dirty="0">
              <a:solidFill>
                <a:srgbClr val="002060"/>
              </a:solidFill>
              <a:latin typeface="Amasis MT Pro" panose="02040A040500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44347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FD9EC7-F129-EA48-ACEA-4F81C4EF3C4D}"/>
              </a:ext>
            </a:extLst>
          </p:cNvPr>
          <p:cNvSpPr txBox="1">
            <a:spLocks/>
          </p:cNvSpPr>
          <p:nvPr/>
        </p:nvSpPr>
        <p:spPr>
          <a:xfrm>
            <a:off x="2143590" y="1390518"/>
            <a:ext cx="5314293" cy="815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The TOGETHER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71835-F546-5B41-9763-A9177F4F3BA9}"/>
              </a:ext>
            </a:extLst>
          </p:cNvPr>
          <p:cNvSpPr txBox="1"/>
          <p:nvPr/>
        </p:nvSpPr>
        <p:spPr>
          <a:xfrm>
            <a:off x="1157316" y="2991878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Senior Investigators</a:t>
            </a:r>
            <a:r>
              <a:rPr lang="en-US" sz="1200" dirty="0"/>
              <a:t>:</a:t>
            </a:r>
          </a:p>
          <a:p>
            <a:r>
              <a:rPr lang="en-US" sz="1200" dirty="0"/>
              <a:t>Craig Rayner</a:t>
            </a:r>
          </a:p>
          <a:p>
            <a:r>
              <a:rPr lang="en-US" sz="1200" dirty="0"/>
              <a:t>Eric </a:t>
            </a:r>
            <a:r>
              <a:rPr lang="en-US" sz="1200" dirty="0" err="1"/>
              <a:t>Lenze</a:t>
            </a:r>
            <a:endParaRPr lang="en-US" sz="1200" dirty="0"/>
          </a:p>
          <a:p>
            <a:r>
              <a:rPr lang="en-US" sz="1200" dirty="0"/>
              <a:t>Gordon </a:t>
            </a:r>
            <a:r>
              <a:rPr lang="en-US" sz="1200" dirty="0" err="1"/>
              <a:t>Guyatt</a:t>
            </a:r>
            <a:endParaRPr lang="en-US" sz="1200" dirty="0"/>
          </a:p>
          <a:p>
            <a:r>
              <a:rPr lang="en-US" sz="1200" dirty="0" err="1"/>
              <a:t>Lehana</a:t>
            </a:r>
            <a:r>
              <a:rPr lang="en-US" sz="1200" dirty="0"/>
              <a:t> Thabane</a:t>
            </a:r>
          </a:p>
          <a:p>
            <a:r>
              <a:rPr lang="en-US" sz="1200" dirty="0"/>
              <a:t>Angela </a:t>
            </a:r>
            <a:r>
              <a:rPr lang="en-US" sz="1200" dirty="0" err="1"/>
              <a:t>Reiersen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31375-45D0-4F4D-8E7C-32BF5C4D4FFF}"/>
              </a:ext>
            </a:extLst>
          </p:cNvPr>
          <p:cNvSpPr txBox="1"/>
          <p:nvPr/>
        </p:nvSpPr>
        <p:spPr>
          <a:xfrm>
            <a:off x="1157316" y="2257515"/>
            <a:ext cx="2127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C0-Principal Investigators:</a:t>
            </a:r>
          </a:p>
          <a:p>
            <a:r>
              <a:rPr lang="en-US" sz="1200" dirty="0"/>
              <a:t>Edward Mills</a:t>
            </a:r>
          </a:p>
          <a:p>
            <a:r>
              <a:rPr lang="en-US" sz="1200" dirty="0" err="1"/>
              <a:t>Gilmar</a:t>
            </a:r>
            <a:r>
              <a:rPr lang="en-US" sz="1200" dirty="0"/>
              <a:t> Reis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ACCA0-F00D-7447-9B94-8287EAB4DBC1}"/>
              </a:ext>
            </a:extLst>
          </p:cNvPr>
          <p:cNvSpPr txBox="1"/>
          <p:nvPr/>
        </p:nvSpPr>
        <p:spPr>
          <a:xfrm>
            <a:off x="1157316" y="4433570"/>
            <a:ext cx="1959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Data Management:</a:t>
            </a:r>
          </a:p>
          <a:p>
            <a:r>
              <a:rPr lang="en-US" sz="1200" dirty="0"/>
              <a:t>James </a:t>
            </a:r>
            <a:r>
              <a:rPr lang="en-US" sz="1200" dirty="0" err="1"/>
              <a:t>Bademian</a:t>
            </a:r>
            <a:endParaRPr lang="en-US" sz="1200" dirty="0"/>
          </a:p>
          <a:p>
            <a:r>
              <a:rPr lang="en-US" sz="1200" dirty="0"/>
              <a:t>Kathryne Scholtz</a:t>
            </a:r>
          </a:p>
          <a:p>
            <a:r>
              <a:rPr lang="en-US" sz="1200" dirty="0"/>
              <a:t>Mindy Wolf</a:t>
            </a:r>
          </a:p>
          <a:p>
            <a:r>
              <a:rPr lang="en-US" sz="1200" dirty="0"/>
              <a:t>Gerald Smith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5DF24-57F5-2349-8997-799990F2C2FD}"/>
              </a:ext>
            </a:extLst>
          </p:cNvPr>
          <p:cNvSpPr txBox="1"/>
          <p:nvPr/>
        </p:nvSpPr>
        <p:spPr>
          <a:xfrm>
            <a:off x="1157316" y="5586324"/>
            <a:ext cx="1296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Statistics:</a:t>
            </a:r>
          </a:p>
          <a:p>
            <a:r>
              <a:rPr lang="en-US" sz="1200" dirty="0" err="1"/>
              <a:t>Ofir</a:t>
            </a:r>
            <a:r>
              <a:rPr lang="en-US" sz="1200" dirty="0"/>
              <a:t> Harari</a:t>
            </a:r>
          </a:p>
          <a:p>
            <a:r>
              <a:rPr lang="en-US" sz="1200" dirty="0"/>
              <a:t>Hinda </a:t>
            </a:r>
            <a:r>
              <a:rPr lang="en-US" sz="1200" dirty="0" err="1"/>
              <a:t>Ruton</a:t>
            </a:r>
            <a:endParaRPr lang="en-US" sz="1200" dirty="0"/>
          </a:p>
          <a:p>
            <a:r>
              <a:rPr lang="en-US" sz="1200" dirty="0"/>
              <a:t>Holly Bailey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2E4C2-9732-2A48-90F6-29A82D2B75BF}"/>
              </a:ext>
            </a:extLst>
          </p:cNvPr>
          <p:cNvSpPr txBox="1"/>
          <p:nvPr/>
        </p:nvSpPr>
        <p:spPr>
          <a:xfrm>
            <a:off x="3737048" y="2257514"/>
            <a:ext cx="21273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Data and Safety Monitoring Committee:</a:t>
            </a:r>
          </a:p>
          <a:p>
            <a:r>
              <a:rPr lang="en-US" sz="1200" dirty="0"/>
              <a:t>Kristian Thorlund (Chair)</a:t>
            </a:r>
          </a:p>
          <a:p>
            <a:r>
              <a:rPr lang="en-US" sz="1200" dirty="0" err="1"/>
              <a:t>Sonal</a:t>
            </a:r>
            <a:r>
              <a:rPr lang="en-US" sz="1200" dirty="0"/>
              <a:t> Singh</a:t>
            </a:r>
          </a:p>
          <a:p>
            <a:r>
              <a:rPr lang="en-US" sz="1200" dirty="0"/>
              <a:t>William Cameron</a:t>
            </a:r>
          </a:p>
          <a:p>
            <a:r>
              <a:rPr lang="en-US" sz="1200" dirty="0"/>
              <a:t>James </a:t>
            </a:r>
            <a:r>
              <a:rPr lang="en-US" sz="1200" dirty="0" err="1"/>
              <a:t>Orbinski</a:t>
            </a:r>
            <a:endParaRPr lang="en-US" sz="1200" dirty="0"/>
          </a:p>
          <a:p>
            <a:r>
              <a:rPr lang="en-US" sz="1200" dirty="0"/>
              <a:t>Jonas </a:t>
            </a:r>
            <a:r>
              <a:rPr lang="en-US" sz="1200" dirty="0" err="1"/>
              <a:t>Haggstrom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5B621F-A0AE-9745-B5C2-2DA07B701BE0}"/>
              </a:ext>
            </a:extLst>
          </p:cNvPr>
          <p:cNvSpPr txBox="1"/>
          <p:nvPr/>
        </p:nvSpPr>
        <p:spPr>
          <a:xfrm>
            <a:off x="3737048" y="3682058"/>
            <a:ext cx="25845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Trial Management Group:</a:t>
            </a:r>
          </a:p>
          <a:p>
            <a:r>
              <a:rPr lang="en-US" sz="1200" dirty="0"/>
              <a:t>Eduardo Silva</a:t>
            </a:r>
          </a:p>
          <a:p>
            <a:r>
              <a:rPr lang="en-US" sz="1200" dirty="0"/>
              <a:t>Daniela Silva</a:t>
            </a:r>
          </a:p>
          <a:p>
            <a:r>
              <a:rPr lang="en-US" sz="1200" dirty="0"/>
              <a:t>Jamie Forrest</a:t>
            </a:r>
          </a:p>
          <a:p>
            <a:r>
              <a:rPr lang="en-US" sz="1200" dirty="0"/>
              <a:t>Cameron Chernecki</a:t>
            </a:r>
          </a:p>
          <a:p>
            <a:r>
              <a:rPr lang="en-US" sz="1200" dirty="0"/>
              <a:t>Sheila Sprague</a:t>
            </a:r>
          </a:p>
          <a:p>
            <a:r>
              <a:rPr lang="en-US" sz="1200" dirty="0"/>
              <a:t>Paula McKay</a:t>
            </a:r>
          </a:p>
          <a:p>
            <a:r>
              <a:rPr lang="en-US" sz="1200" dirty="0"/>
              <a:t>Aline Cruz </a:t>
            </a:r>
            <a:r>
              <a:rPr lang="en-US" sz="1200" dirty="0" err="1"/>
              <a:t>Milagres</a:t>
            </a:r>
            <a:endParaRPr lang="en-US" sz="1200" dirty="0"/>
          </a:p>
          <a:p>
            <a:r>
              <a:rPr lang="en-US" sz="1200" dirty="0"/>
              <a:t>Thiago Santiago </a:t>
            </a:r>
            <a:r>
              <a:rPr lang="en-US" sz="1200" dirty="0" err="1"/>
              <a:t>Ferraria</a:t>
            </a:r>
            <a:endParaRPr lang="en-US" sz="1200" dirty="0"/>
          </a:p>
          <a:p>
            <a:r>
              <a:rPr lang="en-US" sz="1200" dirty="0"/>
              <a:t>Castilho Vitor </a:t>
            </a:r>
            <a:r>
              <a:rPr lang="en-US" sz="1200" dirty="0" err="1"/>
              <a:t>Quirino</a:t>
            </a:r>
            <a:r>
              <a:rPr lang="en-US" sz="1200" dirty="0"/>
              <a:t> dos Santos</a:t>
            </a:r>
          </a:p>
          <a:p>
            <a:r>
              <a:rPr lang="en-US" sz="1200" dirty="0" err="1"/>
              <a:t>Adhemar</a:t>
            </a:r>
            <a:r>
              <a:rPr lang="en-US" sz="1200" dirty="0"/>
              <a:t> Dias de </a:t>
            </a:r>
            <a:r>
              <a:rPr lang="en-US" sz="1200" dirty="0" err="1"/>
              <a:t>Figueirdo</a:t>
            </a:r>
            <a:r>
              <a:rPr lang="en-US" sz="1200" dirty="0"/>
              <a:t> Neto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Leonardo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Cançado</a:t>
            </a:r>
            <a:r>
              <a:rPr lang="en-US" sz="1200" dirty="0"/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Monteiro</a:t>
            </a:r>
            <a:r>
              <a:rPr lang="en-US" sz="1200" dirty="0"/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Savassi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Maria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Izabel</a:t>
            </a:r>
            <a:r>
              <a:rPr lang="en-US" sz="1200" dirty="0"/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Campos</a:t>
            </a:r>
            <a:r>
              <a:rPr lang="en-US" sz="1200" dirty="0"/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Simplicio</a:t>
            </a:r>
            <a:r>
              <a:rPr lang="en-US" sz="1200" dirty="0"/>
              <a:t> </a:t>
            </a:r>
          </a:p>
          <a:p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Luciene</a:t>
            </a:r>
            <a:r>
              <a:rPr lang="en-US" sz="1200" dirty="0"/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Barra</a:t>
            </a:r>
            <a:r>
              <a:rPr lang="en-US" sz="1200" dirty="0"/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Ribeiro</a:t>
            </a:r>
            <a:r>
              <a:rPr lang="en-US" sz="1200" dirty="0"/>
              <a:t> 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Rosemary</a:t>
            </a:r>
            <a:r>
              <a:rPr lang="en-US" sz="1200" dirty="0"/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Oliveira</a:t>
            </a:r>
            <a:r>
              <a:rPr lang="en-US" sz="1200" dirty="0"/>
              <a:t> </a:t>
            </a:r>
          </a:p>
          <a:p>
            <a:endParaRPr lang="en-US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3078D-255E-AA43-A494-0E030F3C10F3}"/>
              </a:ext>
            </a:extLst>
          </p:cNvPr>
          <p:cNvSpPr txBox="1"/>
          <p:nvPr/>
        </p:nvSpPr>
        <p:spPr>
          <a:xfrm>
            <a:off x="6654675" y="2905355"/>
            <a:ext cx="268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Communications:</a:t>
            </a:r>
          </a:p>
          <a:p>
            <a:r>
              <a:rPr lang="en-US" sz="1200" dirty="0"/>
              <a:t>Greg Thomas-Reilly</a:t>
            </a:r>
          </a:p>
          <a:p>
            <a:r>
              <a:rPr lang="en-US" sz="1200" dirty="0"/>
              <a:t>Veronica McGuire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BB835-DA57-784D-821E-543A2217CB4A}"/>
              </a:ext>
            </a:extLst>
          </p:cNvPr>
          <p:cNvSpPr txBox="1"/>
          <p:nvPr/>
        </p:nvSpPr>
        <p:spPr>
          <a:xfrm>
            <a:off x="6654675" y="3767246"/>
            <a:ext cx="2687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Partner Institutions:</a:t>
            </a:r>
          </a:p>
          <a:p>
            <a:r>
              <a:rPr lang="en-US" sz="1200" dirty="0"/>
              <a:t>McMaster University</a:t>
            </a:r>
          </a:p>
          <a:p>
            <a:r>
              <a:rPr lang="en-US" sz="1200" dirty="0"/>
              <a:t>PUC Minas Gerais</a:t>
            </a:r>
          </a:p>
          <a:p>
            <a:r>
              <a:rPr lang="en-US" sz="1200" dirty="0"/>
              <a:t>University of Ottawa</a:t>
            </a:r>
          </a:p>
          <a:p>
            <a:r>
              <a:rPr lang="en-US" sz="1200" dirty="0"/>
              <a:t>Platform Life Sciences</a:t>
            </a:r>
          </a:p>
          <a:p>
            <a:r>
              <a:rPr lang="en-US" sz="1200" dirty="0"/>
              <a:t>MMS Holdings</a:t>
            </a:r>
          </a:p>
          <a:p>
            <a:r>
              <a:rPr lang="en-US" sz="1200" dirty="0" err="1"/>
              <a:t>Cytel</a:t>
            </a:r>
            <a:r>
              <a:rPr lang="en-US" sz="1200" dirty="0"/>
              <a:t> Inc</a:t>
            </a:r>
          </a:p>
          <a:p>
            <a:r>
              <a:rPr lang="en-US" sz="1200" dirty="0"/>
              <a:t>University de </a:t>
            </a:r>
            <a:r>
              <a:rPr lang="en-US" sz="1200" dirty="0" err="1"/>
              <a:t>Ouro</a:t>
            </a:r>
            <a:r>
              <a:rPr lang="en-US" sz="1200" dirty="0"/>
              <a:t> Preto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BFB0F-59BF-504E-A6F4-2B0DC71CFAC4}"/>
              </a:ext>
            </a:extLst>
          </p:cNvPr>
          <p:cNvSpPr txBox="1"/>
          <p:nvPr/>
        </p:nvSpPr>
        <p:spPr>
          <a:xfrm>
            <a:off x="6654675" y="2274129"/>
            <a:ext cx="2687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Pharmacist:</a:t>
            </a:r>
          </a:p>
          <a:p>
            <a:r>
              <a:rPr lang="en-US" sz="1200" dirty="0" err="1"/>
              <a:t>Linèria</a:t>
            </a:r>
            <a:r>
              <a:rPr lang="en-US" sz="1200" dirty="0"/>
              <a:t> </a:t>
            </a:r>
            <a:r>
              <a:rPr lang="en-US" sz="1200" dirty="0" err="1"/>
              <a:t>Morais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0298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E1F5951F-4B56-9340-9590-EE70F9705A57}"/>
              </a:ext>
            </a:extLst>
          </p:cNvPr>
          <p:cNvSpPr txBox="1">
            <a:spLocks/>
          </p:cNvSpPr>
          <p:nvPr/>
        </p:nvSpPr>
        <p:spPr>
          <a:xfrm>
            <a:off x="-361157" y="1524000"/>
            <a:ext cx="10018713" cy="17525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Healthcare is a cognitive field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D794E874-695C-FE48-B040-567B8D5C4DE4}"/>
              </a:ext>
            </a:extLst>
          </p:cNvPr>
          <p:cNvSpPr txBox="1">
            <a:spLocks/>
          </p:cNvSpPr>
          <p:nvPr/>
        </p:nvSpPr>
        <p:spPr>
          <a:xfrm>
            <a:off x="533399" y="2400299"/>
            <a:ext cx="8229600" cy="3810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are all subject to cognitive bias</a:t>
            </a:r>
          </a:p>
          <a:p>
            <a:r>
              <a:rPr lang="en-US" dirty="0"/>
              <a:t>We are (usually) born Bayesians</a:t>
            </a:r>
          </a:p>
          <a:p>
            <a:r>
              <a:rPr lang="en-US" dirty="0"/>
              <a:t>Guidance may exist to reduce our cognitive bias, but does this work?</a:t>
            </a:r>
          </a:p>
          <a:p>
            <a:r>
              <a:rPr lang="en-US" dirty="0"/>
              <a:t>How often are we willing to admit we don’t know something in healthcare?</a:t>
            </a:r>
          </a:p>
          <a:p>
            <a:r>
              <a:rPr lang="en-US" dirty="0"/>
              <a:t>Some of us are unwilling to change our minds (ego is the enemy)</a:t>
            </a:r>
          </a:p>
          <a:p>
            <a:r>
              <a:rPr lang="en-US" dirty="0"/>
              <a:t>Group think permeates guideline development</a:t>
            </a:r>
          </a:p>
          <a:p>
            <a:pPr lvl="1"/>
            <a:r>
              <a:rPr lang="en-US" dirty="0"/>
              <a:t>Systematic reviews</a:t>
            </a:r>
          </a:p>
          <a:p>
            <a:r>
              <a:rPr lang="en-US" dirty="0"/>
              <a:t>The influence of marketing effects us all</a:t>
            </a:r>
          </a:p>
          <a:p>
            <a:r>
              <a:rPr lang="en-US" dirty="0"/>
              <a:t>People in healthcare judge themselves as superior to many others</a:t>
            </a:r>
          </a:p>
        </p:txBody>
      </p:sp>
    </p:spTree>
    <p:extLst>
      <p:ext uri="{BB962C8B-B14F-4D97-AF65-F5344CB8AC3E}">
        <p14:creationId xmlns:p14="http://schemas.microsoft.com/office/powerpoint/2010/main" val="235134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53C809-4189-E340-B03E-FD8133402ABB}"/>
              </a:ext>
            </a:extLst>
          </p:cNvPr>
          <p:cNvSpPr txBox="1">
            <a:spLocks/>
          </p:cNvSpPr>
          <p:nvPr/>
        </p:nvSpPr>
        <p:spPr>
          <a:xfrm>
            <a:off x="248478" y="1600200"/>
            <a:ext cx="8647043" cy="17525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COVID-19 tested those cognitive limits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615114-7F04-AA4D-8D03-68CF3032F760}"/>
              </a:ext>
            </a:extLst>
          </p:cNvPr>
          <p:cNvSpPr txBox="1">
            <a:spLocks/>
          </p:cNvSpPr>
          <p:nvPr/>
        </p:nvSpPr>
        <p:spPr>
          <a:xfrm>
            <a:off x="495300" y="2590800"/>
            <a:ext cx="7924800" cy="36812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When COVID-19 first occurred, what was your reaction?</a:t>
            </a:r>
          </a:p>
          <a:p>
            <a:r>
              <a:rPr lang="en-US" sz="2400" dirty="0"/>
              <a:t>How long did you really think the lock-downs would last?</a:t>
            </a:r>
          </a:p>
          <a:p>
            <a:r>
              <a:rPr lang="en-US" sz="2400" dirty="0"/>
              <a:t>How confident were you that science would find solutions?</a:t>
            </a:r>
          </a:p>
          <a:p>
            <a:r>
              <a:rPr lang="en-US" sz="2400" dirty="0"/>
              <a:t>Would those solutions come from industry, academia or government?</a:t>
            </a:r>
          </a:p>
        </p:txBody>
      </p:sp>
    </p:spTree>
    <p:extLst>
      <p:ext uri="{BB962C8B-B14F-4D97-AF65-F5344CB8AC3E}">
        <p14:creationId xmlns:p14="http://schemas.microsoft.com/office/powerpoint/2010/main" val="338965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ED5D8A0-863E-3E40-A533-375F8FCD2029}"/>
              </a:ext>
            </a:extLst>
          </p:cNvPr>
          <p:cNvSpPr txBox="1">
            <a:spLocks/>
          </p:cNvSpPr>
          <p:nvPr/>
        </p:nvSpPr>
        <p:spPr>
          <a:xfrm>
            <a:off x="404124" y="1447800"/>
            <a:ext cx="8107152" cy="17525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What we don’t know (and when we are willing to admit it)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FF2C28-F591-3A4E-8747-8084FEC4961D}"/>
              </a:ext>
            </a:extLst>
          </p:cNvPr>
          <p:cNvSpPr txBox="1">
            <a:spLocks/>
          </p:cNvSpPr>
          <p:nvPr/>
        </p:nvSpPr>
        <p:spPr>
          <a:xfrm>
            <a:off x="457200" y="2743200"/>
            <a:ext cx="8956431" cy="30971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/>
              <a:t>COVID-19 is a poorly defined disease</a:t>
            </a:r>
          </a:p>
          <a:p>
            <a:r>
              <a:rPr lang="en-US" sz="2500" dirty="0"/>
              <a:t>The stages of disease are still not well defined</a:t>
            </a:r>
          </a:p>
          <a:p>
            <a:r>
              <a:rPr lang="en-US" sz="2500" dirty="0"/>
              <a:t>The greatest risk factors are still debated</a:t>
            </a:r>
          </a:p>
          <a:p>
            <a:r>
              <a:rPr lang="en-US" sz="2500" dirty="0"/>
              <a:t>What should you measure in a clinical trial or economic evaluation?</a:t>
            </a:r>
          </a:p>
          <a:p>
            <a:r>
              <a:rPr lang="en-US" sz="2500" dirty="0"/>
              <a:t>Where should you do your trials?</a:t>
            </a:r>
          </a:p>
          <a:p>
            <a:r>
              <a:rPr lang="en-US" sz="2500" dirty="0"/>
              <a:t>How open are you to information from cultures you don’t understand?</a:t>
            </a:r>
          </a:p>
        </p:txBody>
      </p:sp>
    </p:spTree>
    <p:extLst>
      <p:ext uri="{BB962C8B-B14F-4D97-AF65-F5344CB8AC3E}">
        <p14:creationId xmlns:p14="http://schemas.microsoft.com/office/powerpoint/2010/main" val="137408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9DA8D9F-EA12-6C4C-9E3B-DB7AF9E3664B}"/>
              </a:ext>
            </a:extLst>
          </p:cNvPr>
          <p:cNvSpPr txBox="1">
            <a:spLocks/>
          </p:cNvSpPr>
          <p:nvPr/>
        </p:nvSpPr>
        <p:spPr>
          <a:xfrm>
            <a:off x="439590" y="1524000"/>
            <a:ext cx="8570913" cy="17525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Amasis MT Pro" panose="02040504050005020304" pitchFamily="18" charset="77"/>
              </a:rPr>
              <a:t>Clinical trials in COVID-19 are small, </a:t>
            </a:r>
          </a:p>
          <a:p>
            <a:r>
              <a:rPr lang="en-US" sz="2800" dirty="0">
                <a:solidFill>
                  <a:srgbClr val="002060"/>
                </a:solidFill>
                <a:latin typeface="Amasis MT Pro" panose="02040504050005020304" pitchFamily="18" charset="77"/>
              </a:rPr>
              <a:t>and likely underpowered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BE3D27-9791-4147-A63C-35C257B9B9C5}"/>
              </a:ext>
            </a:extLst>
          </p:cNvPr>
          <p:cNvSpPr txBox="1">
            <a:spLocks/>
          </p:cNvSpPr>
          <p:nvPr/>
        </p:nvSpPr>
        <p:spPr>
          <a:xfrm>
            <a:off x="448072" y="3070882"/>
            <a:ext cx="4123928" cy="38057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dirty="0"/>
              <a:t>Of the 2,908 trials captured in our registry,  over half (51%) intended to recruit </a:t>
            </a:r>
            <a:r>
              <a:rPr lang="en-US" sz="2000" b="1" dirty="0"/>
              <a:t>100 patients or less.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>
                <a:solidFill>
                  <a:srgbClr val="846700"/>
                </a:solidFill>
              </a:rPr>
              <a:t>The median sample size across all trials is 100</a:t>
            </a:r>
            <a:endParaRPr lang="en-US" sz="2000" dirty="0">
              <a:solidFill>
                <a:srgbClr val="846700"/>
              </a:solidFill>
            </a:endParaRP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418313-067C-CA4D-8D03-AF4CE97627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198" y="2737542"/>
            <a:ext cx="4958403" cy="394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84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0468879-7014-B840-A36F-B9EE4C620179}"/>
              </a:ext>
            </a:extLst>
          </p:cNvPr>
          <p:cNvSpPr txBox="1">
            <a:spLocks/>
          </p:cNvSpPr>
          <p:nvPr/>
        </p:nvSpPr>
        <p:spPr>
          <a:xfrm>
            <a:off x="162321" y="1434548"/>
            <a:ext cx="8819357" cy="9905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  <a:cs typeface="Tenorite" panose="020F0502020204030204" pitchFamily="34" charset="0"/>
              </a:rPr>
              <a:t>COVID-19 forced innovation in research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7900E5-8DBC-7747-9275-ED934D7E0598}"/>
              </a:ext>
            </a:extLst>
          </p:cNvPr>
          <p:cNvSpPr txBox="1">
            <a:spLocks/>
          </p:cNvSpPr>
          <p:nvPr/>
        </p:nvSpPr>
        <p:spPr>
          <a:xfrm>
            <a:off x="457130" y="2438399"/>
            <a:ext cx="8723313" cy="31242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Adaptive designs for randomized trials</a:t>
            </a:r>
          </a:p>
          <a:p>
            <a:pPr lvl="1"/>
            <a:r>
              <a:rPr lang="en-US" dirty="0"/>
              <a:t>Particularly platform trials</a:t>
            </a:r>
          </a:p>
          <a:p>
            <a:r>
              <a:rPr lang="en-US" sz="2800" dirty="0"/>
              <a:t>Acceptance of Bayesian analysis for primary outcomes</a:t>
            </a:r>
          </a:p>
          <a:p>
            <a:pPr lvl="1"/>
            <a:r>
              <a:rPr lang="en-US" dirty="0"/>
              <a:t>Probability driven</a:t>
            </a:r>
          </a:p>
          <a:p>
            <a:r>
              <a:rPr lang="en-US" sz="2800" dirty="0"/>
              <a:t>Perpetual trials</a:t>
            </a:r>
          </a:p>
          <a:p>
            <a:r>
              <a:rPr lang="en-US" sz="2800" dirty="0"/>
              <a:t>Interim analyses and stopping early</a:t>
            </a:r>
          </a:p>
        </p:txBody>
      </p:sp>
    </p:spTree>
    <p:extLst>
      <p:ext uri="{BB962C8B-B14F-4D97-AF65-F5344CB8AC3E}">
        <p14:creationId xmlns:p14="http://schemas.microsoft.com/office/powerpoint/2010/main" val="2855838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7EF7DFA-A15F-9D44-9A8C-F61BB5FB2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333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344AE4D-E26F-894B-9B63-CF998FDDEE16}"/>
              </a:ext>
            </a:extLst>
          </p:cNvPr>
          <p:cNvSpPr txBox="1">
            <a:spLocks/>
          </p:cNvSpPr>
          <p:nvPr/>
        </p:nvSpPr>
        <p:spPr>
          <a:xfrm>
            <a:off x="1371600" y="1509989"/>
            <a:ext cx="6845137" cy="9531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Amasis MT Pro" panose="02040504050005020304" pitchFamily="18" charset="77"/>
              </a:rPr>
              <a:t>What makes useful trials different?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9C34D9-0F97-A14D-A70D-25A3724390AC}"/>
              </a:ext>
            </a:extLst>
          </p:cNvPr>
          <p:cNvSpPr txBox="1">
            <a:spLocks/>
          </p:cNvSpPr>
          <p:nvPr/>
        </p:nvSpPr>
        <p:spPr>
          <a:xfrm>
            <a:off x="1066800" y="2310737"/>
            <a:ext cx="4419072" cy="31242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Remap-Cap (international) </a:t>
            </a:r>
          </a:p>
          <a:p>
            <a:r>
              <a:rPr lang="en-US" dirty="0"/>
              <a:t>Solidarity (International)</a:t>
            </a:r>
          </a:p>
          <a:p>
            <a:r>
              <a:rPr lang="en-US" dirty="0"/>
              <a:t>Recovery (UK)</a:t>
            </a:r>
          </a:p>
          <a:p>
            <a:r>
              <a:rPr lang="en-US" dirty="0"/>
              <a:t>Principle (UK)</a:t>
            </a:r>
          </a:p>
          <a:p>
            <a:r>
              <a:rPr lang="en-US" dirty="0"/>
              <a:t>TOGETHER (Brazil)</a:t>
            </a:r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8322C6F-B7ED-F144-916A-BDFDFD97E1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463" y="2140017"/>
            <a:ext cx="1574889" cy="112097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0B8CF67-D3C5-2541-9D05-675DD981E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077" y="3340677"/>
            <a:ext cx="3111660" cy="96525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1A75416-737D-EA4C-8303-6C7D38856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048" y="4394816"/>
            <a:ext cx="3143689" cy="98121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13FEA61-FE11-AA4A-8751-8047BFEC3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081" y="5321264"/>
            <a:ext cx="3981655" cy="10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49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E8F4CB36A4624086990735051B20C4" ma:contentTypeVersion="12" ma:contentTypeDescription="Create a new document." ma:contentTypeScope="" ma:versionID="32782be634f92c61d2a59ff0d01b87f7">
  <xsd:schema xmlns:xsd="http://www.w3.org/2001/XMLSchema" xmlns:xs="http://www.w3.org/2001/XMLSchema" xmlns:p="http://schemas.microsoft.com/office/2006/metadata/properties" xmlns:ns2="f09b97b9-32b4-4a0e-a23f-4b352d34f850" xmlns:ns3="15161fa6-f2a0-47c7-a56b-949e6bf7f194" targetNamespace="http://schemas.microsoft.com/office/2006/metadata/properties" ma:root="true" ma:fieldsID="bee33552c65052e1c613cf3d0a1a7405" ns2:_="" ns3:_="">
    <xsd:import namespace="f09b97b9-32b4-4a0e-a23f-4b352d34f850"/>
    <xsd:import namespace="15161fa6-f2a0-47c7-a56b-949e6bf7f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b97b9-32b4-4a0e-a23f-4b352d34f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61fa6-f2a0-47c7-a56b-949e6bf7f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28647C-A17B-42D9-8281-949E6099F1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BCA94D-9BFD-4FB0-BF75-F8DC5286CB9A}">
  <ds:schemaRefs>
    <ds:schemaRef ds:uri="http://purl.org/dc/elements/1.1/"/>
    <ds:schemaRef ds:uri="http://schemas.microsoft.com/office/2006/metadata/properties"/>
    <ds:schemaRef ds:uri="15161fa6-f2a0-47c7-a56b-949e6bf7f194"/>
    <ds:schemaRef ds:uri="http://purl.org/dc/terms/"/>
    <ds:schemaRef ds:uri="http://schemas.openxmlformats.org/package/2006/metadata/core-properties"/>
    <ds:schemaRef ds:uri="f09b97b9-32b4-4a0e-a23f-4b352d34f850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DA03E2-2FF2-4994-8283-4BD9545A0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b97b9-32b4-4a0e-a23f-4b352d34f850"/>
    <ds:schemaRef ds:uri="15161fa6-f2a0-47c7-a56b-949e6bf7f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6942</TotalTime>
  <Words>1085</Words>
  <Application>Microsoft Macintosh PowerPoint</Application>
  <PresentationFormat>On-screen Show (4:3)</PresentationFormat>
  <Paragraphs>247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Amasis MT Pro</vt:lpstr>
      <vt:lpstr>Arial</vt:lpstr>
      <vt:lpstr>Calibri</vt:lpstr>
      <vt:lpstr>Calibri Light</vt:lpstr>
      <vt:lpstr>Open Sans</vt:lpstr>
      <vt:lpstr>Segoe UI</vt:lpstr>
      <vt:lpstr>Tenorite</vt:lpstr>
      <vt:lpstr>Office Theme</vt:lpstr>
      <vt:lpstr>PowerPoint Presentation</vt:lpstr>
      <vt:lpstr>Disclosure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Stark</dc:creator>
  <cp:lastModifiedBy>Microsoft Office User</cp:lastModifiedBy>
  <cp:revision>162</cp:revision>
  <cp:lastPrinted>2020-05-07T19:56:38Z</cp:lastPrinted>
  <dcterms:created xsi:type="dcterms:W3CDTF">2020-05-07T18:35:30Z</dcterms:created>
  <dcterms:modified xsi:type="dcterms:W3CDTF">2022-05-06T04:28:56Z</dcterms:modified>
</cp:coreProperties>
</file>